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61" r:id="rId6"/>
    <p:sldId id="297" r:id="rId7"/>
    <p:sldId id="285" r:id="rId8"/>
    <p:sldId id="298" r:id="rId9"/>
    <p:sldId id="296" r:id="rId10"/>
    <p:sldId id="299" r:id="rId11"/>
    <p:sldId id="300" r:id="rId12"/>
    <p:sldId id="283" r:id="rId13"/>
    <p:sldId id="293" r:id="rId14"/>
    <p:sldId id="306" r:id="rId15"/>
    <p:sldId id="289" r:id="rId16"/>
    <p:sldId id="303" r:id="rId17"/>
    <p:sldId id="307" r:id="rId18"/>
    <p:sldId id="305" r:id="rId19"/>
    <p:sldId id="291" r:id="rId20"/>
    <p:sldId id="301" r:id="rId21"/>
    <p:sldId id="302" r:id="rId22"/>
    <p:sldId id="290" r:id="rId2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6183" autoAdjust="0"/>
  </p:normalViewPr>
  <p:slideViewPr>
    <p:cSldViewPr snapToGrid="0" snapToObjects="1"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Leigh:  US 74 provides a regional direct connection from Wilmington to Charlotte and to the mountains.  It connects all of the major interstates in North Carolina and has a variety of facility types along its 275 miles.  In our initial meetings with MPOs and RPOs we did hear a desire for a long-term vision for the corridor of a freeway/interstate facility.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6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8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North Carolina STC Master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N.C. Strategic Transportation Corridors Master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19" y="5288716"/>
            <a:ext cx="6400800" cy="660400"/>
          </a:xfrm>
        </p:spPr>
        <p:txBody>
          <a:bodyPr/>
          <a:lstStyle/>
          <a:p>
            <a:r>
              <a:rPr lang="en-US" dirty="0"/>
              <a:t>US 74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99AF-D4D4-4B23-B214-EF5EA0A7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74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B6F79-1C42-4D66-8CB3-D2E8BD4FCC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51E735-2C09-49CD-93F5-61FFA27C50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Provides direct freight movement from the Port of Wilmington to Charlotte Inland Terminal</a:t>
            </a:r>
          </a:p>
          <a:p>
            <a:r>
              <a:rPr lang="en-US" sz="2800" dirty="0"/>
              <a:t>Major International Airports</a:t>
            </a:r>
          </a:p>
          <a:p>
            <a:r>
              <a:rPr lang="en-US" sz="2800" dirty="0"/>
              <a:t>Urban Centers and Rural Areas</a:t>
            </a:r>
          </a:p>
          <a:p>
            <a:r>
              <a:rPr lang="en-US" sz="2800" dirty="0"/>
              <a:t>Variety of land uses along the corridor</a:t>
            </a:r>
          </a:p>
          <a:p>
            <a:r>
              <a:rPr lang="en-US" sz="2800" dirty="0"/>
              <a:t>Like-minded long-term vision for the corridor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2B48B74-AF20-445D-9A4A-09CBBBE3E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0" y="88900"/>
            <a:ext cx="3848100" cy="273050"/>
          </a:xfrm>
        </p:spPr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4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DF89-B544-4B6E-9353-2BAE33F5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Collection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52D39-BAB3-46CA-9A38-B2BE1F38D2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Previous studies and STIP projects</a:t>
            </a:r>
          </a:p>
          <a:p>
            <a:r>
              <a:rPr lang="en-US" dirty="0"/>
              <a:t>Environmental GIS layers</a:t>
            </a:r>
          </a:p>
          <a:p>
            <a:r>
              <a:rPr lang="en-US" dirty="0"/>
              <a:t>Local transportation and land use plans</a:t>
            </a:r>
          </a:p>
          <a:p>
            <a:r>
              <a:rPr lang="en-US" dirty="0"/>
              <a:t>Travel demand models</a:t>
            </a:r>
          </a:p>
          <a:p>
            <a:r>
              <a:rPr lang="en-US" dirty="0"/>
              <a:t>Ports, airports, and transit inventory</a:t>
            </a:r>
          </a:p>
          <a:p>
            <a:r>
              <a:rPr lang="en-US" dirty="0"/>
              <a:t>Bicycle inventory / Bike &amp; </a:t>
            </a:r>
            <a:r>
              <a:rPr lang="en-US" dirty="0" err="1"/>
              <a:t>ped</a:t>
            </a:r>
            <a:r>
              <a:rPr lang="en-US" dirty="0"/>
              <a:t> plans</a:t>
            </a:r>
          </a:p>
          <a:p>
            <a:r>
              <a:rPr lang="en-US" dirty="0"/>
              <a:t>Performance measures </a:t>
            </a:r>
          </a:p>
          <a:p>
            <a:r>
              <a:rPr lang="en-US" dirty="0"/>
              <a:t>Travel markets and freight flows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06346-001A-4AC6-AA96-ABE750DF0B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DF6DD3-D44F-4506-96B0-681C8CFCC8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0" y="88900"/>
            <a:ext cx="3848100" cy="273050"/>
          </a:xfrm>
        </p:spPr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3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860C-01D3-47B4-9AAA-4C84BFA6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A9EDF-7F2C-4011-AF2B-79959F7E1C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Corridor Steering Committee</a:t>
            </a:r>
          </a:p>
          <a:p>
            <a:pPr lvl="1"/>
            <a:r>
              <a:rPr lang="en-US" dirty="0"/>
              <a:t>MPO/RPO staff</a:t>
            </a:r>
          </a:p>
          <a:p>
            <a:pPr lvl="1"/>
            <a:r>
              <a:rPr lang="en-US" dirty="0"/>
              <a:t>NCDOT disciplines and Divisions</a:t>
            </a:r>
          </a:p>
          <a:p>
            <a:pPr lvl="1"/>
            <a:r>
              <a:rPr lang="en-US" dirty="0"/>
              <a:t>FHWA</a:t>
            </a:r>
          </a:p>
          <a:p>
            <a:pPr lvl="1"/>
            <a:r>
              <a:rPr lang="en-US" dirty="0"/>
              <a:t>USMC, Ports, Global </a:t>
            </a:r>
            <a:r>
              <a:rPr lang="en-US" dirty="0" err="1"/>
              <a:t>TransPark</a:t>
            </a:r>
            <a:endParaRPr lang="en-US" dirty="0"/>
          </a:p>
          <a:p>
            <a:r>
              <a:rPr lang="en-US" dirty="0"/>
              <a:t>Meetings with MPO/RPO Staff, TAC, TCC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2A021-A456-4A26-8CDA-93D006956B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E59724-9CF3-4523-9965-BAC1CDCD95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860C-01D3-47B4-9AAA-4C84BFA6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A9EDF-7F2C-4011-AF2B-79959F7E1C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Sunny Point Military Ocean Terminal</a:t>
            </a:r>
          </a:p>
          <a:p>
            <a:r>
              <a:rPr lang="en-US" sz="2800" dirty="0"/>
              <a:t>Schools: Southeast Community College and Cape Fear Community College</a:t>
            </a:r>
          </a:p>
          <a:p>
            <a:r>
              <a:rPr lang="en-US" sz="2800" dirty="0"/>
              <a:t>Public Transit Providers</a:t>
            </a:r>
          </a:p>
          <a:p>
            <a:r>
              <a:rPr lang="en-US" sz="2800" dirty="0"/>
              <a:t>Municipal and County Managers</a:t>
            </a:r>
          </a:p>
          <a:p>
            <a:r>
              <a:rPr lang="en-US" sz="2800" dirty="0"/>
              <a:t>Chambers of Commerce</a:t>
            </a:r>
          </a:p>
          <a:p>
            <a:r>
              <a:rPr lang="en-US" sz="2800" dirty="0"/>
              <a:t>New Hanover Regional Medical Center</a:t>
            </a:r>
          </a:p>
          <a:p>
            <a:r>
              <a:rPr lang="en-US" sz="2800" dirty="0"/>
              <a:t>Health Services, Emergency Management</a:t>
            </a:r>
          </a:p>
          <a:p>
            <a:r>
              <a:rPr lang="en-US" sz="2800" dirty="0"/>
              <a:t>Walmart, other large businesses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2A021-A456-4A26-8CDA-93D006956B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ACD710-012E-439F-9345-3FBB0ABA44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7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860C-01D3-47B4-9AAA-4C84BFA6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A9EDF-7F2C-4011-AF2B-79959F7E1C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Via MPO/RPO and Stakeholders:</a:t>
            </a:r>
          </a:p>
          <a:p>
            <a:pPr lvl="1"/>
            <a:r>
              <a:rPr lang="en-US" dirty="0"/>
              <a:t>PublicInput.com</a:t>
            </a:r>
          </a:p>
          <a:p>
            <a:pPr lvl="1"/>
            <a:r>
              <a:rPr lang="en-US" dirty="0" err="1"/>
              <a:t>MetroQuest</a:t>
            </a:r>
            <a:endParaRPr lang="en-US" dirty="0"/>
          </a:p>
          <a:p>
            <a:pPr lvl="1"/>
            <a:r>
              <a:rPr lang="en-US" dirty="0"/>
              <a:t>Stakeholder Workshop</a:t>
            </a:r>
          </a:p>
          <a:p>
            <a:pPr lvl="1"/>
            <a:r>
              <a:rPr lang="en-US" dirty="0"/>
              <a:t>One on One interviews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2A021-A456-4A26-8CDA-93D006956B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941AF8-1FF7-46BD-8777-ED3872FF93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8E68-F501-4FE7-8CE3-8972B995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Plan Deliverable: </a:t>
            </a:r>
            <a:br>
              <a:rPr lang="en-US" sz="3600" b="1" dirty="0"/>
            </a:br>
            <a:r>
              <a:rPr lang="en-US" sz="3600" dirty="0"/>
              <a:t>Unified Statewide Vision per Corridor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22DE-C994-41C5-ADAA-92064815C8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188720"/>
            <a:r>
              <a:rPr lang="en-US" dirty="0"/>
              <a:t>Corridor Map</a:t>
            </a:r>
          </a:p>
          <a:p>
            <a:pPr marL="1188720"/>
            <a:r>
              <a:rPr lang="en-US" dirty="0"/>
              <a:t>Corridor Profile</a:t>
            </a:r>
          </a:p>
          <a:p>
            <a:pPr marL="1188720"/>
            <a:r>
              <a:rPr lang="en-US" dirty="0"/>
              <a:t>Problem Statement for Sub-Corridors</a:t>
            </a:r>
          </a:p>
          <a:p>
            <a:pPr marL="1188720"/>
            <a:r>
              <a:rPr lang="en-US" dirty="0"/>
              <a:t>Corridor Access Management Recommendations</a:t>
            </a:r>
          </a:p>
          <a:p>
            <a:pPr marL="1188720"/>
            <a:r>
              <a:rPr lang="en-US" dirty="0"/>
              <a:t>Strategic Corridor Conditions Report</a:t>
            </a:r>
          </a:p>
          <a:p>
            <a:pPr marL="1188720"/>
            <a:r>
              <a:rPr lang="en-US" dirty="0"/>
              <a:t>Developing Strategies and Identifying Recommendations Report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C92FC-7FE1-4F5E-A05C-26E37BE7C3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39BCCC-CCE6-47FA-B292-E0200B61C1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0" y="88900"/>
            <a:ext cx="3848100" cy="273050"/>
          </a:xfrm>
        </p:spPr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7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A0C9-3693-49A6-92D2-6D027439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Potentially Included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20E7F-FE6D-4711-8A30-D71F0D0643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Facility type</a:t>
            </a:r>
            <a:endParaRPr lang="en-US" dirty="0"/>
          </a:p>
          <a:p>
            <a:r>
              <a:rPr lang="en-US" dirty="0"/>
              <a:t>Multimodal accommodations</a:t>
            </a:r>
          </a:p>
          <a:p>
            <a:r>
              <a:rPr lang="en-US" dirty="0"/>
              <a:t>Access management / UDO change</a:t>
            </a:r>
          </a:p>
          <a:p>
            <a:r>
              <a:rPr lang="en-US" dirty="0"/>
              <a:t>Sub-corridors</a:t>
            </a:r>
          </a:p>
          <a:p>
            <a:pPr lvl="1"/>
            <a:r>
              <a:rPr lang="en-US" dirty="0"/>
              <a:t>Sequencing of potential projects</a:t>
            </a:r>
          </a:p>
          <a:p>
            <a:pPr lvl="1"/>
            <a:r>
              <a:rPr lang="en-US" dirty="0"/>
              <a:t>Purpose and need statements</a:t>
            </a:r>
          </a:p>
          <a:p>
            <a:pPr lvl="1"/>
            <a:r>
              <a:rPr lang="en-US" dirty="0"/>
              <a:t>Timeframe</a:t>
            </a:r>
          </a:p>
          <a:p>
            <a:r>
              <a:rPr lang="en-US" dirty="0"/>
              <a:t>Interim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C899A-02C3-4478-B5FC-1A73126BFD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676BB5-3B98-4EA8-B229-30B159D3B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5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3B19-B723-444C-AF8E-E37C4E7F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Plan 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6DB4D-54C2-41E3-A9DC-608076B704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CFE3AB-3A86-43D4-8484-6796A06153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14246" r="22185"/>
          <a:stretch/>
        </p:blipFill>
        <p:spPr>
          <a:xfrm>
            <a:off x="369454" y="1720850"/>
            <a:ext cx="8381252" cy="4144241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F3C772-3C10-4295-90D1-2403E1E66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68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F317-3C87-4736-A0AA-FAED4688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899"/>
            <a:ext cx="8229600" cy="5434511"/>
          </a:xfrm>
        </p:spPr>
        <p:txBody>
          <a:bodyPr/>
          <a:lstStyle/>
          <a:p>
            <a:r>
              <a:rPr lang="en-US" b="1" dirty="0"/>
              <a:t>Questions?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B782-D8EC-4442-91C7-F113B42BA0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EABD8F-D47B-48F0-B194-8697219B67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0" y="88900"/>
            <a:ext cx="3848100" cy="273050"/>
          </a:xfrm>
        </p:spPr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5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Welcome and Introductions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STC Master Plans Overview</a:t>
            </a:r>
          </a:p>
          <a:p>
            <a:r>
              <a:rPr lang="en-US" dirty="0"/>
              <a:t>Study Area Description</a:t>
            </a:r>
          </a:p>
          <a:p>
            <a:r>
              <a:rPr lang="en-US" dirty="0"/>
              <a:t>Public Outreach</a:t>
            </a:r>
          </a:p>
          <a:p>
            <a:r>
              <a:rPr lang="en-US" dirty="0"/>
              <a:t>Plan Deliverable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256057-C49B-43DB-8AB8-326CE8D5C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0" y="88900"/>
            <a:ext cx="3848100" cy="273050"/>
          </a:xfrm>
        </p:spPr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2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613D-2492-487F-BF14-C7EAFAA4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79" y="1035861"/>
            <a:ext cx="6065521" cy="1143000"/>
          </a:xfrm>
        </p:spPr>
        <p:txBody>
          <a:bodyPr/>
          <a:lstStyle/>
          <a:p>
            <a:r>
              <a:rPr lang="en-US" b="1" dirty="0"/>
              <a:t>Strategic Transportation Corridors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CFB0A-A1C1-4D1B-9C73-CF7651F473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25675-CD2C-447C-9CB9-316CA1A2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852772"/>
            <a:ext cx="8784771" cy="3868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DEB2A-5CBD-4984-B20F-330B482A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98" y="557349"/>
            <a:ext cx="2488576" cy="328958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2E6200-487A-4A50-A4F4-862D27262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0" y="88900"/>
            <a:ext cx="3848100" cy="273050"/>
          </a:xfrm>
        </p:spPr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5422-0846-403F-B760-EAFCB029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1513114"/>
          </a:xfrm>
        </p:spPr>
        <p:txBody>
          <a:bodyPr/>
          <a:lstStyle/>
          <a:p>
            <a:r>
              <a:rPr lang="en-US" sz="3800" dirty="0"/>
              <a:t>Strategic Highway Corridors vs. Strategic Transportation Corridors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686F5E-4C8E-46EA-A73A-8CE76D66F47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2030077"/>
              </p:ext>
            </p:extLst>
          </p:nvPr>
        </p:nvGraphicFramePr>
        <p:xfrm>
          <a:off x="457201" y="2144486"/>
          <a:ext cx="8229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63165115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09967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7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Identified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Collaborative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4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55 corridors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25 corridors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71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Vehicle-focused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Multimodal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149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7184E-F5B7-4DAF-8E43-E59F4B6749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F672B7-3AB8-4887-BF48-D45BCFE1DA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8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53AE-DDA7-4C99-891B-166DABCD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97964"/>
            <a:ext cx="8229600" cy="1143000"/>
          </a:xfrm>
        </p:spPr>
        <p:txBody>
          <a:bodyPr/>
          <a:lstStyle/>
          <a:p>
            <a:r>
              <a:rPr lang="en-US" dirty="0"/>
              <a:t>Strategic Highway Corridors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DC9C-5EEF-4244-8A13-4AEEB5588D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AFCE5-0C67-4A53-8F92-3CAC293831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4" descr="SHC Vision Plan 7-10-08 10x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5" y="1072463"/>
            <a:ext cx="7532016" cy="56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D9013C-D7F5-4486-B7D5-B1EA3053AE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0" y="88900"/>
            <a:ext cx="3848100" cy="273050"/>
          </a:xfrm>
        </p:spPr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613D-2492-487F-BF14-C7EAFAA4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92" y="331464"/>
            <a:ext cx="8782334" cy="1705633"/>
          </a:xfrm>
        </p:spPr>
        <p:txBody>
          <a:bodyPr/>
          <a:lstStyle/>
          <a:p>
            <a:r>
              <a:rPr lang="en-US" dirty="0"/>
              <a:t>Strategic Transportation Corridors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CFB0A-A1C1-4D1B-9C73-CF7651F473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7" y="1533691"/>
            <a:ext cx="8278284" cy="516048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4A254B-0F1F-4FF4-905B-2EF10314BB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0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EE45C-B365-4510-A565-2058532C3F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16B07-4AC8-425B-A982-BF15AD771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0" t="25605" r="18420" b="6851"/>
          <a:stretch/>
        </p:blipFill>
        <p:spPr>
          <a:xfrm>
            <a:off x="645406" y="874426"/>
            <a:ext cx="8015760" cy="41951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9C9C2BC-D8D0-4D93-ABD4-F38426A3CD1A}"/>
              </a:ext>
            </a:extLst>
          </p:cNvPr>
          <p:cNvSpPr txBox="1">
            <a:spLocks/>
          </p:cNvSpPr>
          <p:nvPr/>
        </p:nvSpPr>
        <p:spPr>
          <a:xfrm>
            <a:off x="536853" y="4258491"/>
            <a:ext cx="8229600" cy="22804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US 74 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    </a:t>
            </a:r>
            <a:r>
              <a:rPr lang="en-US" sz="2800" i="1" dirty="0">
                <a:solidFill>
                  <a:schemeClr val="tx1"/>
                </a:solidFill>
              </a:rPr>
              <a:t>From I-26 to Wilmington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609A31C-47EC-4C55-AC6A-F4A8BA6787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0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0DE5-D68D-4494-980A-CE679B1D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Corridor Inspections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A8C24-E43F-47D4-89D4-B483BD2C53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752600"/>
            <a:ext cx="8521337" cy="4514850"/>
          </a:xfrm>
        </p:spPr>
        <p:txBody>
          <a:bodyPr/>
          <a:lstStyle/>
          <a:p>
            <a:r>
              <a:rPr lang="en-US" dirty="0"/>
              <a:t>Inspection Dates: March 5-7</a:t>
            </a:r>
          </a:p>
          <a:p>
            <a:r>
              <a:rPr lang="en-US" dirty="0"/>
              <a:t>Areas of Focus</a:t>
            </a:r>
          </a:p>
          <a:p>
            <a:pPr lvl="1"/>
            <a:r>
              <a:rPr lang="en-US" sz="2400" dirty="0"/>
              <a:t>Travel experience</a:t>
            </a:r>
          </a:p>
          <a:p>
            <a:pPr lvl="1"/>
            <a:r>
              <a:rPr lang="en-US" sz="2400" dirty="0"/>
              <a:t>Major connections</a:t>
            </a:r>
          </a:p>
          <a:p>
            <a:pPr lvl="1"/>
            <a:r>
              <a:rPr lang="en-US" sz="2400"/>
              <a:t>Major </a:t>
            </a:r>
            <a:r>
              <a:rPr lang="en-US" sz="2400" dirty="0"/>
              <a:t>land uses</a:t>
            </a:r>
          </a:p>
          <a:p>
            <a:pPr lvl="1"/>
            <a:r>
              <a:rPr lang="en-US" sz="2400" dirty="0"/>
              <a:t>Physical/environmental (human and natural) constraints</a:t>
            </a:r>
          </a:p>
          <a:p>
            <a:pPr lvl="1"/>
            <a:r>
              <a:rPr lang="en-US" sz="2400" dirty="0"/>
              <a:t>Highlighted issues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706CF-BA29-4EC1-958A-E0C3763A8A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0782B0-D691-4198-A95D-462694820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0" y="88900"/>
            <a:ext cx="3848100" cy="273050"/>
          </a:xfrm>
        </p:spPr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15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BEEC-B271-4C42-B640-7AA00B97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74</a:t>
            </a:r>
            <a:br>
              <a:rPr lang="en-US" b="1" dirty="0"/>
            </a:br>
            <a:r>
              <a:rPr lang="en-US" sz="2800" i="1" dirty="0"/>
              <a:t>From I-26 to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3D5A8-C0F3-4464-89D4-50D30B7134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06369"/>
            <a:ext cx="8229600" cy="4514850"/>
          </a:xfrm>
        </p:spPr>
        <p:txBody>
          <a:bodyPr/>
          <a:lstStyle/>
          <a:p>
            <a:r>
              <a:rPr lang="en-US" sz="2800" dirty="0"/>
              <a:t>Freight route from Wilmington to Charlotte</a:t>
            </a:r>
          </a:p>
          <a:p>
            <a:r>
              <a:rPr lang="en-US" sz="2800" dirty="0"/>
              <a:t>Major connections to I-74, I-95, I-85, I-77, I-40</a:t>
            </a:r>
          </a:p>
          <a:p>
            <a:r>
              <a:rPr lang="en-US" sz="2800" dirty="0"/>
              <a:t>Interstate, freeway, expressway, and boulevard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6E032-2770-4062-96F5-A7F6C794F7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605C3-8046-4686-89EF-B1F2DAD15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6" y="3405052"/>
            <a:ext cx="8655507" cy="323777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1148B2-3489-437E-B33B-85D30D6607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0" y="88900"/>
            <a:ext cx="3848100" cy="273050"/>
          </a:xfrm>
        </p:spPr>
        <p:txBody>
          <a:bodyPr/>
          <a:lstStyle/>
          <a:p>
            <a:r>
              <a:rPr lang="en-US" dirty="0"/>
              <a:t>North Carolina STC Master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0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3319B5AB59D49B5BC741F40DC9C51" ma:contentTypeVersion="1" ma:contentTypeDescription="Create a new document." ma:contentTypeScope="" ma:versionID="eee0391130ebc2311aaf99a9c7fd178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fbd6a1928c3f51db37cc736095495b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B616C0-77A5-4E4D-B8A6-7A18F2551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C94EC6-62FC-4A71-9826-511616BD282C}">
  <ds:schemaRefs>
    <ds:schemaRef ds:uri="http://schemas.microsoft.com/sharepoint/event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18EC9ADA-9F52-4EE9-9A09-AA0C46E9EB1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9DC4630-270D-46C0-A49F-98B7CB7315F5}">
  <ds:schemaRefs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STC Master Plans CSC Meeting Presentation 3-27-18</Template>
  <TotalTime>173</TotalTime>
  <Words>523</Words>
  <Application>Microsoft Office PowerPoint</Application>
  <PresentationFormat>On-screen Show (4:3)</PresentationFormat>
  <Paragraphs>132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Office Theme</vt:lpstr>
      <vt:lpstr>N.C. Strategic Transportation Corridors Master Plans</vt:lpstr>
      <vt:lpstr>Welcome and Introductions</vt:lpstr>
      <vt:lpstr>Strategic Transportation Corridors</vt:lpstr>
      <vt:lpstr>Strategic Highway Corridors vs. Strategic Transportation Corridors</vt:lpstr>
      <vt:lpstr>Strategic Highway Corridors</vt:lpstr>
      <vt:lpstr>Strategic Transportation Corridors</vt:lpstr>
      <vt:lpstr>PowerPoint Presentation</vt:lpstr>
      <vt:lpstr>Corridor Inspections</vt:lpstr>
      <vt:lpstr>U.S. 74 From I-26 to Wilmington</vt:lpstr>
      <vt:lpstr>U.S. 74 </vt:lpstr>
      <vt:lpstr>Data Collection</vt:lpstr>
      <vt:lpstr>Agency Engagement</vt:lpstr>
      <vt:lpstr>Stakeholder Engagement</vt:lpstr>
      <vt:lpstr>Public Engagement</vt:lpstr>
      <vt:lpstr>Plan Deliverable:  Unified Statewide Vision per Corridor </vt:lpstr>
      <vt:lpstr>Elements Potentially Included</vt:lpstr>
      <vt:lpstr>Master Plan Next Steps</vt:lpstr>
      <vt:lpstr>Questions? 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N.C. Strategic Transportation Corridors Master Plans</dc:title>
  <dc:creator>Gresham, Teresa</dc:creator>
  <cp:keywords>PowerPoint, template, 4x3, official, presentation</cp:keywords>
  <dc:description/>
  <cp:lastModifiedBy>Thomas, Daniel L</cp:lastModifiedBy>
  <cp:revision>55</cp:revision>
  <cp:lastPrinted>2018-04-17T15:43:31Z</cp:lastPrinted>
  <dcterms:created xsi:type="dcterms:W3CDTF">2018-03-23T20:43:47Z</dcterms:created>
  <dcterms:modified xsi:type="dcterms:W3CDTF">2018-06-13T17:42:29Z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0x0101001033319B5AB59D49B5BC741F40DC9C51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</Properties>
</file>