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397" r:id="rId3"/>
    <p:sldId id="515" r:id="rId4"/>
    <p:sldId id="516" r:id="rId5"/>
    <p:sldId id="420" r:id="rId6"/>
    <p:sldId id="521" r:id="rId7"/>
    <p:sldId id="518" r:id="rId8"/>
    <p:sldId id="382" r:id="rId9"/>
    <p:sldId id="437" r:id="rId10"/>
    <p:sldId id="438" r:id="rId11"/>
    <p:sldId id="441" r:id="rId12"/>
    <p:sldId id="488" r:id="rId13"/>
    <p:sldId id="472" r:id="rId14"/>
    <p:sldId id="473" r:id="rId15"/>
    <p:sldId id="467" r:id="rId16"/>
    <p:sldId id="468" r:id="rId17"/>
    <p:sldId id="507" r:id="rId18"/>
    <p:sldId id="519" r:id="rId19"/>
    <p:sldId id="520" r:id="rId2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5AB"/>
    <a:srgbClr val="E9EDF4"/>
    <a:srgbClr val="2B608D"/>
    <a:srgbClr val="D0D9E8"/>
    <a:srgbClr val="FFFFFF"/>
    <a:srgbClr val="FFBA2F"/>
    <a:srgbClr val="1A3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82" autoAdjust="0"/>
    <p:restoredTop sz="79465" autoAdjust="0"/>
  </p:normalViewPr>
  <p:slideViewPr>
    <p:cSldViewPr snapToGrid="0" snapToObjects="1">
      <p:cViewPr varScale="1">
        <p:scale>
          <a:sx n="59" d="100"/>
          <a:sy n="59" d="100"/>
        </p:scale>
        <p:origin x="184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4" d="100"/>
        <a:sy n="114" d="100"/>
      </p:scale>
      <p:origin x="0" y="-45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632FB6-28D8-4164-AD2D-1F8AB1C51A0E}" type="datetimeFigureOut">
              <a:rPr lang="en-US" smtClean="0"/>
              <a:t>5/11/2017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BFBC507-40A2-49D6-AE75-159F79CDCA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257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2C94CAB-C746-B340-84F2-7460661C5B28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36835A5-1FA1-0F46-A918-7CB838F4EB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185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76225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plan builds</a:t>
            </a:r>
            <a:r>
              <a:rPr lang="en-US" baseline="0" dirty="0" smtClean="0"/>
              <a:t> upon currently designated and planned routes, such as the East Coast Greenway (shown here in green) and signed state bicycle routes (shown here in red).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1289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Plan also features detailed recommendations for 15 priority projects</a:t>
            </a:r>
          </a:p>
          <a:p>
            <a:r>
              <a:rPr lang="en-US" dirty="0" smtClean="0"/>
              <a:t>Each</a:t>
            </a:r>
            <a:r>
              <a:rPr lang="en-US" baseline="0" dirty="0" smtClean="0"/>
              <a:t> of projects listed here has a two-page project description with an annotated map and detailed cost estimates.</a:t>
            </a:r>
          </a:p>
          <a:p>
            <a:r>
              <a:rPr lang="en-US" baseline="0" dirty="0" smtClean="0"/>
              <a:t>The projects draw upon and expand upon existing local and regional plans, and were vetted by representative steering committee members.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6443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plan also establishes</a:t>
            </a:r>
            <a:r>
              <a:rPr lang="en-US" baseline="0" dirty="0" smtClean="0"/>
              <a:t> a vision for longer-term projects, such as major greenway trails that will take longer to implement due to right-of-way and funding needs.</a:t>
            </a:r>
          </a:p>
          <a:p>
            <a:r>
              <a:rPr lang="en-US" baseline="0" dirty="0" smtClean="0"/>
              <a:t>A brief overview and description is provided for each of the projects listed 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285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images provide an</a:t>
            </a:r>
            <a:r>
              <a:rPr lang="en-US" baseline="0" dirty="0" smtClean="0"/>
              <a:t> example of what the project recommendations might look like “on the ground”.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425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images provide an</a:t>
            </a:r>
            <a:r>
              <a:rPr lang="en-US" baseline="0" dirty="0" smtClean="0"/>
              <a:t> example of what the project recommendations might look like “on the ground”.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4566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images provide an</a:t>
            </a:r>
            <a:r>
              <a:rPr lang="en-US" baseline="0" dirty="0" smtClean="0"/>
              <a:t> example of what the project recommendations might look like “on the ground”.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46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These images provide an</a:t>
            </a:r>
            <a:r>
              <a:rPr lang="en-US" baseline="0" dirty="0" smtClean="0"/>
              <a:t> example of what the project recommendations might look like “on the ground”.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33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</a:t>
            </a:r>
            <a:r>
              <a:rPr lang="en-US" baseline="0" dirty="0" smtClean="0"/>
              <a:t> of the brochure maps will feature information about:</a:t>
            </a:r>
          </a:p>
          <a:p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The level of bicycling comfort on the region’s roadways today.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Basic bicycling safety considerations, and where to find more information.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Basic information about local and regional tourism.</a:t>
            </a:r>
          </a:p>
          <a:p>
            <a:pPr marL="228600" indent="-228600">
              <a:buAutoNum type="arabicPeriod"/>
            </a:pPr>
            <a:endParaRPr lang="en-US" baseline="0" dirty="0" smtClean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891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points on slide.</a:t>
            </a:r>
          </a:p>
          <a:p>
            <a:endParaRPr lang="en-US" dirty="0" smtClean="0"/>
          </a:p>
          <a:p>
            <a:r>
              <a:rPr lang="en-US" dirty="0" smtClean="0"/>
              <a:t>A resolution of support</a:t>
            </a:r>
            <a:r>
              <a:rPr lang="en-US" baseline="0" dirty="0" smtClean="0"/>
              <a:t> does not replace any local plans nor dedicate any funding, but rather indicates a willingness to support the Plan’s recommended bicycle projects and programs.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Plan adoption does the same, but goes further in making the case to outside funding partners (grants, state funding, etc.) that there is a locally supported plan in place, and that the community is committed to implementation over time. </a:t>
            </a:r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5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5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7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87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91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6701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dirty="0" smtClean="0"/>
              <a:t>Nearly 500 participants</a:t>
            </a:r>
            <a:r>
              <a:rPr lang="en-US" sz="1200" b="0" i="1" baseline="0" dirty="0" smtClean="0"/>
              <a:t> in public comment forms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baseline="0" dirty="0" smtClean="0"/>
              <a:t>Over 200 public comments through online mapping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1" baseline="0" dirty="0" smtClean="0"/>
              <a:t>Public outreach at over a dozen community events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707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dirty="0" smtClean="0"/>
              <a:t>5 official committee meetings</a:t>
            </a:r>
          </a:p>
          <a:p>
            <a:r>
              <a:rPr lang="en-US" sz="1200" b="0" i="1" dirty="0" smtClean="0"/>
              <a:t>Multiple</a:t>
            </a:r>
            <a:r>
              <a:rPr lang="en-US" sz="1200" b="0" i="1" baseline="0" dirty="0" smtClean="0"/>
              <a:t> MPO/RPO presentations</a:t>
            </a:r>
          </a:p>
          <a:p>
            <a:r>
              <a:rPr lang="en-US" sz="1200" b="0" i="1" baseline="0" dirty="0" smtClean="0"/>
              <a:t>Multiple NCDOT division meetings</a:t>
            </a:r>
          </a:p>
          <a:p>
            <a:r>
              <a:rPr lang="en-US" sz="1200" b="0" i="1" dirty="0" smtClean="0"/>
              <a:t>Draft</a:t>
            </a:r>
            <a:r>
              <a:rPr lang="en-US" sz="1200" b="0" i="1" baseline="0" dirty="0" smtClean="0"/>
              <a:t> p</a:t>
            </a:r>
            <a:r>
              <a:rPr lang="en-US" sz="1200" b="0" i="1" dirty="0" smtClean="0"/>
              <a:t>lan review &amp;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3302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Plan’s network of recommendations aims to connect</a:t>
            </a:r>
            <a:r>
              <a:rPr lang="en-US" baseline="0" dirty="0" smtClean="0"/>
              <a:t> regional destinations using a variety of facility types, including the ones shown here.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53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Regional</a:t>
            </a:r>
            <a:r>
              <a:rPr lang="en-US" baseline="0" dirty="0" smtClean="0"/>
              <a:t> hubs, such as m</a:t>
            </a:r>
            <a:r>
              <a:rPr lang="en-US" dirty="0" smtClean="0"/>
              <a:t>unicipalities</a:t>
            </a:r>
            <a:r>
              <a:rPr lang="en-US" baseline="0" dirty="0" smtClean="0"/>
              <a:t> and </a:t>
            </a:r>
            <a:r>
              <a:rPr lang="en-US" dirty="0" smtClean="0"/>
              <a:t>tourism destinations</a:t>
            </a:r>
            <a:r>
              <a:rPr lang="en-US" baseline="0" dirty="0" smtClean="0"/>
              <a:t> are connected by a system of trails and on-road bicycle routes.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6835A5-1FA1-0F46-A918-7CB838F4EBA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34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2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7214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454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536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093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1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0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63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59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82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700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75A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C2209-3717-DB4F-8876-573898A50DB2}" type="datetimeFigureOut">
              <a:rPr lang="en-US" smtClean="0"/>
              <a:t>5/11/2017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DBEB9-7B9A-504C-B37C-9ED4B1693BA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6126693" y="-1473428"/>
            <a:ext cx="4636737" cy="4639131"/>
          </a:xfrm>
          <a:prstGeom prst="ellipse">
            <a:avLst/>
          </a:prstGeom>
          <a:blipFill dpi="0" rotWithShape="1">
            <a:blip r:embed="rId13">
              <a:alphaModFix amt="11000"/>
            </a:blip>
            <a:srcRect/>
            <a:stretch>
              <a:fillRect/>
            </a:stretch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575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m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tmp"/><Relationship Id="rId5" Type="http://schemas.openxmlformats.org/officeDocument/2006/relationships/image" Target="../media/image31.tmp"/><Relationship Id="rId4" Type="http://schemas.openxmlformats.org/officeDocument/2006/relationships/image" Target="../media/image30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3" b="27017"/>
          <a:stretch/>
        </p:blipFill>
        <p:spPr>
          <a:xfrm>
            <a:off x="0" y="-9427"/>
            <a:ext cx="9144000" cy="5260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5432542"/>
            <a:ext cx="4708900" cy="1072373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Overview Presentation</a:t>
            </a:r>
            <a:br>
              <a:rPr lang="en-US" sz="4000" dirty="0"/>
            </a:br>
            <a:r>
              <a:rPr lang="en-US" sz="3600" b="0" i="1" dirty="0"/>
              <a:t>Spring 2017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469" y="6180998"/>
            <a:ext cx="542776" cy="458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668" y="1186303"/>
            <a:ext cx="2667945" cy="2667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15" y="6132652"/>
            <a:ext cx="1636991" cy="50369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703159" y="6140038"/>
            <a:ext cx="540249" cy="54024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7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4036"/>
            <a:ext cx="9144000" cy="591396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5060" y="0"/>
            <a:ext cx="9143464" cy="1027907"/>
          </a:xfrm>
        </p:spPr>
        <p:txBody>
          <a:bodyPr>
            <a:noAutofit/>
          </a:bodyPr>
          <a:lstStyle/>
          <a:p>
            <a:r>
              <a:rPr lang="en-US" sz="4000" i="1" dirty="0" smtClean="0">
                <a:cs typeface="Gotham Book" pitchFamily="50" charset="0"/>
              </a:rPr>
              <a:t>Overall Network of Recommendations</a:t>
            </a:r>
            <a:endParaRPr lang="en-US" sz="4000" i="1" dirty="0"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127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9715" y="0"/>
            <a:ext cx="6711349" cy="1027907"/>
          </a:xfrm>
        </p:spPr>
        <p:txBody>
          <a:bodyPr>
            <a:noAutofit/>
          </a:bodyPr>
          <a:lstStyle/>
          <a:p>
            <a:pPr algn="ctr"/>
            <a:r>
              <a:rPr lang="en-US" sz="2800" i="1" dirty="0" smtClean="0">
                <a:cs typeface="Gotham Book" pitchFamily="50" charset="0"/>
              </a:rPr>
              <a:t>Plan also </a:t>
            </a:r>
            <a:r>
              <a:rPr lang="en-US" sz="2800" i="1" dirty="0">
                <a:cs typeface="Gotham Book" pitchFamily="50" charset="0"/>
              </a:rPr>
              <a:t>f</a:t>
            </a:r>
            <a:r>
              <a:rPr lang="en-US" sz="2800" i="1" dirty="0" smtClean="0">
                <a:cs typeface="Gotham Book" pitchFamily="50" charset="0"/>
              </a:rPr>
              <a:t>eatures </a:t>
            </a:r>
            <a:r>
              <a:rPr lang="en-US" sz="2800" i="1" dirty="0">
                <a:cs typeface="Gotham Book" pitchFamily="50" charset="0"/>
              </a:rPr>
              <a:t>d</a:t>
            </a:r>
            <a:r>
              <a:rPr lang="en-US" sz="2800" i="1" dirty="0" smtClean="0">
                <a:cs typeface="Gotham Book" pitchFamily="50" charset="0"/>
              </a:rPr>
              <a:t>etailed </a:t>
            </a:r>
            <a:r>
              <a:rPr lang="en-US" sz="2800" i="1" dirty="0">
                <a:cs typeface="Gotham Book" pitchFamily="50" charset="0"/>
              </a:rPr>
              <a:t>r</a:t>
            </a:r>
            <a:r>
              <a:rPr lang="en-US" sz="2800" i="1" dirty="0" smtClean="0">
                <a:cs typeface="Gotham Book" pitchFamily="50" charset="0"/>
              </a:rPr>
              <a:t>ecommendations for 15 priority projects…</a:t>
            </a:r>
            <a:endParaRPr lang="en-US" sz="2800" i="1" dirty="0">
              <a:cs typeface="Gotham Book" pitchFamily="50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5012" y="4510217"/>
            <a:ext cx="9043268" cy="2347783"/>
            <a:chOff x="0" y="1037968"/>
            <a:chExt cx="7847274" cy="2037283"/>
          </a:xfrm>
        </p:grpSpPr>
        <p:pic>
          <p:nvPicPr>
            <p:cNvPr id="3" name="Picture 2" descr="Screen Clippi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37968"/>
              <a:ext cx="1543561" cy="2037283"/>
            </a:xfrm>
            <a:prstGeom prst="rect">
              <a:avLst/>
            </a:prstGeom>
          </p:spPr>
        </p:pic>
        <p:pic>
          <p:nvPicPr>
            <p:cNvPr id="8" name="Picture 7" descr="Screen Clippi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0157" y="1037968"/>
              <a:ext cx="1523746" cy="2030762"/>
            </a:xfrm>
            <a:prstGeom prst="rect">
              <a:avLst/>
            </a:prstGeom>
          </p:spPr>
        </p:pic>
        <p:pic>
          <p:nvPicPr>
            <p:cNvPr id="10" name="Picture 9" descr="Screen Clippi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988" y="1042889"/>
              <a:ext cx="1510103" cy="2024124"/>
            </a:xfrm>
            <a:prstGeom prst="rect">
              <a:avLst/>
            </a:prstGeom>
          </p:spPr>
        </p:pic>
        <p:pic>
          <p:nvPicPr>
            <p:cNvPr id="11" name="Picture 10" descr="Screen Clippi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4176" y="1054154"/>
              <a:ext cx="1520408" cy="2012859"/>
            </a:xfrm>
            <a:prstGeom prst="rect">
              <a:avLst/>
            </a:prstGeom>
          </p:spPr>
        </p:pic>
        <p:pic>
          <p:nvPicPr>
            <p:cNvPr id="12" name="Picture 11" descr="Screen Clippi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9669" y="1044094"/>
              <a:ext cx="1537605" cy="2031157"/>
            </a:xfrm>
            <a:prstGeom prst="rect">
              <a:avLst/>
            </a:prstGeom>
          </p:spPr>
        </p:pic>
      </p:grp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5616"/>
            <a:ext cx="5322060" cy="3412863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18" y="955280"/>
            <a:ext cx="3067674" cy="342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66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4" t="6857"/>
          <a:stretch/>
        </p:blipFill>
        <p:spPr>
          <a:xfrm>
            <a:off x="49695" y="763571"/>
            <a:ext cx="7643330" cy="5758238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78" y="4563803"/>
            <a:ext cx="4199203" cy="220636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77318" y="-121286"/>
            <a:ext cx="7626285" cy="1027907"/>
          </a:xfrm>
        </p:spPr>
        <p:txBody>
          <a:bodyPr>
            <a:normAutofit/>
          </a:bodyPr>
          <a:lstStyle/>
          <a:p>
            <a:pPr algn="ctr"/>
            <a:r>
              <a:rPr lang="en-US" sz="2800" i="1" dirty="0" smtClean="0">
                <a:cs typeface="Gotham Book" pitchFamily="50" charset="0"/>
              </a:rPr>
              <a:t>…and establishes </a:t>
            </a:r>
            <a:r>
              <a:rPr lang="en-US" sz="2800" i="1" dirty="0">
                <a:cs typeface="Gotham Book" pitchFamily="50" charset="0"/>
              </a:rPr>
              <a:t>v</a:t>
            </a:r>
            <a:r>
              <a:rPr lang="en-US" sz="2800" i="1" dirty="0" smtClean="0">
                <a:cs typeface="Gotham Book" pitchFamily="50" charset="0"/>
              </a:rPr>
              <a:t>ision for long-term projects.</a:t>
            </a:r>
            <a:endParaRPr lang="en-US" sz="2800" i="1" dirty="0"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18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9839" y="74141"/>
            <a:ext cx="8309404" cy="1027907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cs typeface="Gotham Book" pitchFamily="50" charset="0"/>
              </a:rPr>
              <a:t>Paved shoulder example</a:t>
            </a:r>
            <a:endParaRPr lang="en-US" sz="4000" i="1" dirty="0"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322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9839" y="74141"/>
            <a:ext cx="8309404" cy="1027907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cs typeface="Gotham Book" pitchFamily="50" charset="0"/>
              </a:rPr>
              <a:t>Paved shoulder example</a:t>
            </a:r>
            <a:endParaRPr lang="en-US" sz="4000" i="1" dirty="0"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584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9839" y="74141"/>
            <a:ext cx="8309404" cy="1027907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cs typeface="Gotham Book" pitchFamily="50" charset="0"/>
              </a:rPr>
              <a:t>Shared-use path example</a:t>
            </a:r>
            <a:endParaRPr lang="en-US" sz="4000" i="1" dirty="0"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2274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69839" y="74141"/>
            <a:ext cx="8309404" cy="1027907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cs typeface="Gotham Book" pitchFamily="50" charset="0"/>
              </a:rPr>
              <a:t>Shared-use path example</a:t>
            </a:r>
            <a:endParaRPr lang="en-US" sz="4000" i="1" dirty="0">
              <a:cs typeface="Gotham Book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8974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35" y="16671"/>
            <a:ext cx="3524089" cy="11776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Brochure Maps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8035" y="871913"/>
            <a:ext cx="5231876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xecutive </a:t>
            </a: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ummary brochure map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sub regional </a:t>
            </a:r>
            <a:r>
              <a:rPr lang="en-US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brochure maps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2400" i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development as of Spring 2017</a:t>
            </a:r>
            <a:endParaRPr lang="en-US" sz="2400" i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88" y="2840593"/>
            <a:ext cx="3825670" cy="2552439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434" y="4102865"/>
            <a:ext cx="3820072" cy="2574526"/>
          </a:xfrm>
          <a:prstGeom prst="rect">
            <a:avLst/>
          </a:prstGeom>
        </p:spPr>
      </p:pic>
      <p:pic>
        <p:nvPicPr>
          <p:cNvPr id="9" name="Picture 8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856" y="2478708"/>
            <a:ext cx="3864659" cy="259661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44">
            <a:off x="5986533" y="433466"/>
            <a:ext cx="2114906" cy="284326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693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26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How to </a:t>
            </a:r>
            <a:r>
              <a:rPr lang="en-US" dirty="0"/>
              <a:t>U</a:t>
            </a:r>
            <a:r>
              <a:rPr lang="en-US" dirty="0" smtClean="0"/>
              <a:t>se this Plan</a:t>
            </a:r>
            <a:endParaRPr lang="en-US" dirty="0"/>
          </a:p>
        </p:txBody>
      </p:sp>
      <p:sp>
        <p:nvSpPr>
          <p:cNvPr id="4" name="Content Placeholder 4"/>
          <p:cNvSpPr>
            <a:spLocks noGrp="1"/>
          </p:cNvSpPr>
          <p:nvPr>
            <p:ph idx="1"/>
          </p:nvPr>
        </p:nvSpPr>
        <p:spPr>
          <a:xfrm>
            <a:off x="4375985" y="1190250"/>
            <a:ext cx="4442791" cy="5228258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Helps inform decision-making for roadway projects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Project sheets and cost estimates inform specific projects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Ideas for programs, policies, funding &amp; design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Cite the plan in grant applications and funding requests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Use brochure maps to promote bicycling and tourism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441">
            <a:off x="519749" y="1259762"/>
            <a:ext cx="3496772" cy="451644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228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33" b="27017"/>
          <a:stretch/>
        </p:blipFill>
        <p:spPr>
          <a:xfrm>
            <a:off x="0" y="-9427"/>
            <a:ext cx="9144000" cy="5260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5432542"/>
            <a:ext cx="4708900" cy="1072373"/>
          </a:xfrm>
        </p:spPr>
        <p:txBody>
          <a:bodyPr>
            <a:normAutofit/>
          </a:bodyPr>
          <a:lstStyle/>
          <a:p>
            <a:r>
              <a:rPr lang="en-US" sz="3600" b="0" i="1" dirty="0" smtClean="0"/>
              <a:t>Thank you!</a:t>
            </a:r>
            <a:endParaRPr lang="en-US" sz="3600" b="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469" y="6180998"/>
            <a:ext cx="542776" cy="4583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3668" y="1186303"/>
            <a:ext cx="2667945" cy="26679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815" y="6132652"/>
            <a:ext cx="1636991" cy="50369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703159" y="6140038"/>
            <a:ext cx="540249" cy="540249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46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Presentation: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1" y="1417638"/>
            <a:ext cx="397969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Background &amp; Purpose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Planning Process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Types of Recommendations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How to Use this Plan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591" y="661137"/>
            <a:ext cx="4478510" cy="447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866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26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719" y="1398258"/>
            <a:ext cx="5656081" cy="1868864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NCDOT supports regional bicycle plans across the state to create safe and connected routes for bicycling.</a:t>
            </a:r>
          </a:p>
          <a:p>
            <a:r>
              <a:rPr lang="en-US" dirty="0" smtClean="0"/>
              <a:t>The Cape Fear Council of Governments led a year-long process to develop the first bicycle plan for this region.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29940" y="2199106"/>
            <a:ext cx="858514" cy="858514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821" y="2288183"/>
            <a:ext cx="1583495" cy="702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26142" r="2062" b="19528"/>
          <a:stretch/>
        </p:blipFill>
        <p:spPr>
          <a:xfrm>
            <a:off x="188536" y="3575628"/>
            <a:ext cx="8766928" cy="3214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59" y="1345046"/>
            <a:ext cx="2339503" cy="71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318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26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Background: </a:t>
            </a:r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1"/>
          <a:stretch/>
        </p:blipFill>
        <p:spPr>
          <a:xfrm>
            <a:off x="172811" y="1121790"/>
            <a:ext cx="8805890" cy="55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717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26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Background: Purpose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2" t="12964" r="15605" b="1252"/>
          <a:stretch/>
        </p:blipFill>
        <p:spPr>
          <a:xfrm>
            <a:off x="292230" y="1128437"/>
            <a:ext cx="8564053" cy="549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90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310"/>
          </a:xfrm>
        </p:spPr>
        <p:txBody>
          <a:bodyPr>
            <a:normAutofit/>
          </a:bodyPr>
          <a:lstStyle/>
          <a:p>
            <a:r>
              <a:rPr lang="en-US" dirty="0" smtClean="0"/>
              <a:t>Planning Process: Timeline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89076" y="1216720"/>
            <a:ext cx="3219252" cy="5170271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FFC000"/>
                </a:solidFill>
              </a:rPr>
              <a:t>Spring </a:t>
            </a:r>
            <a:r>
              <a:rPr lang="en-US" b="1" dirty="0" smtClean="0">
                <a:solidFill>
                  <a:srgbClr val="FFC000"/>
                </a:solidFill>
              </a:rPr>
              <a:t>2016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 smtClean="0"/>
              <a:t>Project kick-off</a:t>
            </a:r>
            <a:r>
              <a:rPr lang="en-US" dirty="0"/>
              <a:t>, </a:t>
            </a:r>
            <a:r>
              <a:rPr lang="en-US" dirty="0" smtClean="0"/>
              <a:t>data collection &amp; outreach sessions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rgbClr val="FFC000"/>
                </a:solidFill>
              </a:rPr>
              <a:t>Summer 2016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 smtClean="0"/>
              <a:t>Analysis of bike routes &amp; draft network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rgbClr val="FFC000"/>
                </a:solidFill>
              </a:rPr>
              <a:t>Fall 2016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 smtClean="0"/>
              <a:t>Draft plan </a:t>
            </a:r>
            <a:r>
              <a:rPr lang="en-US" dirty="0"/>
              <a:t>&amp; </a:t>
            </a:r>
            <a:r>
              <a:rPr lang="en-US" dirty="0" smtClean="0"/>
              <a:t>plan review</a:t>
            </a:r>
            <a:endParaRPr lang="en-US" dirty="0"/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FFC000"/>
                </a:solidFill>
              </a:rPr>
              <a:t>Winter </a:t>
            </a:r>
            <a:r>
              <a:rPr lang="en-US" b="1" dirty="0" smtClean="0">
                <a:solidFill>
                  <a:srgbClr val="FFC000"/>
                </a:solidFill>
              </a:rPr>
              <a:t>2016-17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 smtClean="0"/>
              <a:t>Plan revisions </a:t>
            </a:r>
            <a:r>
              <a:rPr lang="en-US" dirty="0"/>
              <a:t>&amp; </a:t>
            </a:r>
            <a:r>
              <a:rPr lang="en-US" dirty="0" smtClean="0"/>
              <a:t>outreach sessions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 smtClean="0">
                <a:solidFill>
                  <a:srgbClr val="FFC000"/>
                </a:solidFill>
              </a:rPr>
              <a:t>Spring 2017</a:t>
            </a:r>
          </a:p>
          <a:p>
            <a:pPr marL="457200" lvl="1" indent="0">
              <a:lnSpc>
                <a:spcPct val="120000"/>
              </a:lnSpc>
              <a:buNone/>
            </a:pPr>
            <a:r>
              <a:rPr lang="en-US" dirty="0" smtClean="0"/>
              <a:t>Final plan &amp; presentations</a:t>
            </a: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38" t="6932" r="52978" b="19666"/>
          <a:stretch/>
        </p:blipFill>
        <p:spPr>
          <a:xfrm>
            <a:off x="386500" y="1257383"/>
            <a:ext cx="5009288" cy="522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71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81"/>
            <a:ext cx="8229600" cy="7623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Planning Process: Steering Committee</a:t>
            </a:r>
            <a:br>
              <a:rPr lang="en-US" dirty="0" smtClean="0"/>
            </a:br>
            <a:endParaRPr lang="en-US" sz="3100" b="0" i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355185" y="1263191"/>
            <a:ext cx="4666268" cy="517027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Allen Serkin, Cape Fear Council of Governments</a:t>
            </a:r>
          </a:p>
          <a:p>
            <a:r>
              <a:rPr lang="en-US" dirty="0"/>
              <a:t>Patrick Flanagan, Down East/East Carolina RPO</a:t>
            </a:r>
          </a:p>
          <a:p>
            <a:r>
              <a:rPr lang="en-US" dirty="0"/>
              <a:t>Peggy Holland, Jacksonville Urban Area MPO</a:t>
            </a:r>
          </a:p>
          <a:p>
            <a:r>
              <a:rPr lang="en-US" dirty="0"/>
              <a:t>Mike </a:t>
            </a:r>
            <a:r>
              <a:rPr lang="en-US" dirty="0" err="1"/>
              <a:t>Rutan</a:t>
            </a:r>
            <a:r>
              <a:rPr lang="en-US" dirty="0"/>
              <a:t>, Mid-Carolina COG/RPO</a:t>
            </a:r>
          </a:p>
          <a:p>
            <a:r>
              <a:rPr lang="en-US" dirty="0" err="1"/>
              <a:t>Suraiya</a:t>
            </a:r>
            <a:r>
              <a:rPr lang="en-US" dirty="0"/>
              <a:t> Rashid </a:t>
            </a:r>
            <a:r>
              <a:rPr lang="en-US" dirty="0" err="1"/>
              <a:t>Motsinger</a:t>
            </a:r>
            <a:r>
              <a:rPr lang="en-US" dirty="0"/>
              <a:t>, Wilmington MPO</a:t>
            </a:r>
          </a:p>
          <a:p>
            <a:r>
              <a:rPr lang="en-US" dirty="0"/>
              <a:t>Beth </a:t>
            </a:r>
            <a:r>
              <a:rPr lang="en-US" dirty="0" err="1"/>
              <a:t>Doliboa</a:t>
            </a:r>
            <a:r>
              <a:rPr lang="en-US" dirty="0"/>
              <a:t>, Wilmington MPO</a:t>
            </a:r>
          </a:p>
          <a:p>
            <a:r>
              <a:rPr lang="en-US" dirty="0"/>
              <a:t>Patrick Riddle, NCDOT Division 3</a:t>
            </a:r>
          </a:p>
          <a:p>
            <a:r>
              <a:rPr lang="en-US" dirty="0"/>
              <a:t>Joe Bailey, NCDOT Division 6</a:t>
            </a:r>
          </a:p>
          <a:p>
            <a:r>
              <a:rPr lang="en-US" dirty="0"/>
              <a:t>John Vine Hodge, NCDOT Division of Bicycle &amp; Pedestrian Transportation</a:t>
            </a:r>
          </a:p>
          <a:p>
            <a:r>
              <a:rPr lang="en-US" dirty="0"/>
              <a:t>Kirstie Dixon, Brunswick County</a:t>
            </a:r>
          </a:p>
          <a:p>
            <a:r>
              <a:rPr lang="en-US" dirty="0"/>
              <a:t>Bethel Paris, Cape Fear Cyclists/East Coast Greenway</a:t>
            </a:r>
          </a:p>
          <a:p>
            <a:r>
              <a:rPr lang="en-US" dirty="0"/>
              <a:t>Hiram </a:t>
            </a:r>
            <a:r>
              <a:rPr lang="en-US" dirty="0" err="1"/>
              <a:t>Marziano</a:t>
            </a:r>
            <a:r>
              <a:rPr lang="en-US" dirty="0"/>
              <a:t>, City of Whiteville</a:t>
            </a:r>
          </a:p>
          <a:p>
            <a:r>
              <a:rPr lang="en-US" dirty="0"/>
              <a:t>Gary Lanier, Columbus County</a:t>
            </a:r>
          </a:p>
          <a:p>
            <a:r>
              <a:rPr lang="en-US" dirty="0"/>
              <a:t>Stephen Smith, Columbus Trails Alliance</a:t>
            </a:r>
          </a:p>
          <a:p>
            <a:r>
              <a:rPr lang="en-US" dirty="0"/>
              <a:t>Chris O'Keefe, New Hanover County</a:t>
            </a:r>
          </a:p>
          <a:p>
            <a:r>
              <a:rPr lang="en-US" dirty="0"/>
              <a:t>Pat </a:t>
            </a:r>
            <a:r>
              <a:rPr lang="en-US" dirty="0" err="1"/>
              <a:t>O'Mahoney</a:t>
            </a:r>
            <a:r>
              <a:rPr lang="en-US" dirty="0"/>
              <a:t>, Pender County</a:t>
            </a:r>
          </a:p>
          <a:p>
            <a:r>
              <a:rPr lang="en-US" dirty="0"/>
              <a:t>Eddie Madden, Town of Elizabethtown</a:t>
            </a:r>
          </a:p>
          <a:p>
            <a:r>
              <a:rPr lang="en-US" dirty="0" err="1"/>
              <a:t>Niel</a:t>
            </a:r>
            <a:r>
              <a:rPr lang="en-US" dirty="0"/>
              <a:t> Brooks, Town of Leland</a:t>
            </a:r>
          </a:p>
          <a:p>
            <a:r>
              <a:rPr lang="en-US" dirty="0"/>
              <a:t>Jacob </a:t>
            </a:r>
            <a:r>
              <a:rPr lang="en-US" dirty="0" err="1"/>
              <a:t>Vares</a:t>
            </a:r>
            <a:r>
              <a:rPr lang="en-US" dirty="0"/>
              <a:t>, Town of Oak Island</a:t>
            </a:r>
          </a:p>
          <a:p>
            <a:r>
              <a:rPr lang="en-US" dirty="0"/>
              <a:t>Niles Barnes, East Coast Greenway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17" r="16392"/>
          <a:stretch/>
        </p:blipFill>
        <p:spPr>
          <a:xfrm>
            <a:off x="546756" y="1291472"/>
            <a:ext cx="3742441" cy="467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35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26"/>
            <a:ext cx="8229600" cy="1143000"/>
          </a:xfrm>
        </p:spPr>
        <p:txBody>
          <a:bodyPr/>
          <a:lstStyle/>
          <a:p>
            <a:pPr algn="ctr"/>
            <a:r>
              <a:rPr lang="en-US" dirty="0" smtClean="0"/>
              <a:t>Types of Recommendations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8" r="9784"/>
          <a:stretch/>
        </p:blipFill>
        <p:spPr>
          <a:xfrm>
            <a:off x="1441881" y="1041151"/>
            <a:ext cx="6448354" cy="548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95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060" y="0"/>
            <a:ext cx="9143464" cy="1027907"/>
          </a:xfrm>
        </p:spPr>
        <p:txBody>
          <a:bodyPr>
            <a:noAutofit/>
          </a:bodyPr>
          <a:lstStyle/>
          <a:p>
            <a:r>
              <a:rPr lang="en-US" i="1" dirty="0" smtClean="0">
                <a:cs typeface="Gotham Book" pitchFamily="50" charset="0"/>
              </a:rPr>
              <a:t>The Big Picture: Conceptual Corridors</a:t>
            </a:r>
            <a:endParaRPr lang="en-US" i="1" dirty="0">
              <a:cs typeface="Gotham Book" pitchFamily="50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720"/>
            <a:ext cx="9144000" cy="589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526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18995</TotalTime>
  <Words>766</Words>
  <Application>Microsoft Office PowerPoint</Application>
  <PresentationFormat>On-screen Show (4:3)</PresentationFormat>
  <Paragraphs>111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Gotham Book</vt:lpstr>
      <vt:lpstr>Times New Roman</vt:lpstr>
      <vt:lpstr>Office Theme</vt:lpstr>
      <vt:lpstr>Overview Presentation Spring 2017</vt:lpstr>
      <vt:lpstr>Presentation:</vt:lpstr>
      <vt:lpstr>Background</vt:lpstr>
      <vt:lpstr>Background: Study Area</vt:lpstr>
      <vt:lpstr>Background: Purpose</vt:lpstr>
      <vt:lpstr>Planning Process: Timeline</vt:lpstr>
      <vt:lpstr>Planning Process: Steering Committee </vt:lpstr>
      <vt:lpstr>Types of Recommendations</vt:lpstr>
      <vt:lpstr>The Big Picture: Conceptual Corridors</vt:lpstr>
      <vt:lpstr>Overall Network of Recommendations</vt:lpstr>
      <vt:lpstr>Plan also features detailed recommendations for 15 priority projects…</vt:lpstr>
      <vt:lpstr>…and establishes vision for long-term projects.</vt:lpstr>
      <vt:lpstr>Paved shoulder example</vt:lpstr>
      <vt:lpstr>Paved shoulder example</vt:lpstr>
      <vt:lpstr>Shared-use path example</vt:lpstr>
      <vt:lpstr>Shared-use path example</vt:lpstr>
      <vt:lpstr>Brochure Maps</vt:lpstr>
      <vt:lpstr>How to Use this Plan</vt:lpstr>
      <vt:lpstr>Thank you!</vt:lpstr>
    </vt:vector>
  </TitlesOfParts>
  <Company>Alta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Interview Presentation</dc:title>
  <dc:creator>Jason Reyes</dc:creator>
  <cp:lastModifiedBy>Allen Serkin</cp:lastModifiedBy>
  <cp:revision>336</cp:revision>
  <cp:lastPrinted>2016-07-11T19:33:26Z</cp:lastPrinted>
  <dcterms:created xsi:type="dcterms:W3CDTF">2013-11-25T22:34:44Z</dcterms:created>
  <dcterms:modified xsi:type="dcterms:W3CDTF">2017-05-11T19:48:09Z</dcterms:modified>
</cp:coreProperties>
</file>