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5" r:id="rId5"/>
  </p:sldMasterIdLst>
  <p:notesMasterIdLst>
    <p:notesMasterId r:id="rId21"/>
  </p:notesMasterIdLst>
  <p:handoutMasterIdLst>
    <p:handoutMasterId r:id="rId22"/>
  </p:handoutMasterIdLst>
  <p:sldIdLst>
    <p:sldId id="438" r:id="rId6"/>
    <p:sldId id="439" r:id="rId7"/>
    <p:sldId id="455" r:id="rId8"/>
    <p:sldId id="480" r:id="rId9"/>
    <p:sldId id="457" r:id="rId10"/>
    <p:sldId id="481" r:id="rId11"/>
    <p:sldId id="443" r:id="rId12"/>
    <p:sldId id="441" r:id="rId13"/>
    <p:sldId id="442" r:id="rId14"/>
    <p:sldId id="458" r:id="rId15"/>
    <p:sldId id="476" r:id="rId16"/>
    <p:sldId id="475" r:id="rId17"/>
    <p:sldId id="477" r:id="rId18"/>
    <p:sldId id="453" r:id="rId19"/>
    <p:sldId id="484" r:id="rId20"/>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sham, Teresa" initials="GT" lastIdx="1" clrIdx="0">
    <p:extLst/>
  </p:cmAuthor>
  <p:cmAuthor id="2" name="Alpesh Patel" initials="AP" lastIdx="16" clrIdx="1">
    <p:extLst/>
  </p:cmAuthor>
  <p:cmAuthor id="3" name="Huntsinger, Leta" initials="HL" lastIdx="2" clrIdx="2">
    <p:extLst/>
  </p:cmAuthor>
  <p:cmAuthor id="4" name="Rubrecht, Genevieve" initials="RG" lastIdx="9" clrIdx="3">
    <p:extLst/>
  </p:cmAuthor>
  <p:cmAuthor id="5" name="Parkins, Sarah L." initials="PSL" lastIdx="12" clrIdx="4">
    <p:extLst/>
  </p:cmAuthor>
  <p:cmAuthor id="6" name="Earle-Young, Nastasha B" initials="ENB" lastIdx="2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24D"/>
    <a:srgbClr val="595959"/>
    <a:srgbClr val="35424B"/>
    <a:srgbClr val="05283F"/>
    <a:srgbClr val="B2C1DB"/>
    <a:srgbClr val="F1ABF1"/>
    <a:srgbClr val="B31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2" autoAdjust="0"/>
    <p:restoredTop sz="67102" autoAdjust="0"/>
  </p:normalViewPr>
  <p:slideViewPr>
    <p:cSldViewPr snapToGrid="0" snapToObjects="1">
      <p:cViewPr varScale="1">
        <p:scale>
          <a:sx n="71" d="100"/>
          <a:sy n="71" d="100"/>
        </p:scale>
        <p:origin x="88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23D9B-BEBA-41DD-833B-E5326F9B3C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D92C62-D09C-4BD5-8025-8E6ABF055C53}">
      <dgm:prSet/>
      <dgm:spPr>
        <a:solidFill>
          <a:srgbClr val="34424D"/>
        </a:solidFill>
      </dgm:spPr>
      <dgm:t>
        <a:bodyPr/>
        <a:lstStyle/>
        <a:p>
          <a:r>
            <a:rPr lang="en-US" dirty="0"/>
            <a:t>Planning for Uncertainties</a:t>
          </a:r>
        </a:p>
      </dgm:t>
    </dgm:pt>
    <dgm:pt modelId="{261D7413-A365-481A-B9FE-FD3BF186A6D5}" type="parTrans" cxnId="{7C59BCEF-926B-4303-A1CB-ACF1CAC7F8CA}">
      <dgm:prSet/>
      <dgm:spPr/>
      <dgm:t>
        <a:bodyPr/>
        <a:lstStyle/>
        <a:p>
          <a:endParaRPr lang="en-US"/>
        </a:p>
      </dgm:t>
    </dgm:pt>
    <dgm:pt modelId="{230ED40A-9710-480F-A0F3-76BC47D4F1CD}" type="sibTrans" cxnId="{7C59BCEF-926B-4303-A1CB-ACF1CAC7F8CA}">
      <dgm:prSet/>
      <dgm:spPr/>
      <dgm:t>
        <a:bodyPr/>
        <a:lstStyle/>
        <a:p>
          <a:endParaRPr lang="en-US"/>
        </a:p>
      </dgm:t>
    </dgm:pt>
    <dgm:pt modelId="{05E072E5-838E-41F4-9FD3-CE7E6D12AF53}">
      <dgm:prSet/>
      <dgm:spPr>
        <a:solidFill>
          <a:srgbClr val="34424D"/>
        </a:solidFill>
      </dgm:spPr>
      <dgm:t>
        <a:bodyPr/>
        <a:lstStyle/>
        <a:p>
          <a:r>
            <a:rPr lang="en-US" dirty="0"/>
            <a:t>What Do You Think?</a:t>
          </a:r>
        </a:p>
      </dgm:t>
    </dgm:pt>
    <dgm:pt modelId="{3EBFAA2B-D7DA-49F6-9DE1-EDFC6A61AB4A}" type="parTrans" cxnId="{E1FEB643-5F98-4E34-8C3B-2400CC401B52}">
      <dgm:prSet/>
      <dgm:spPr/>
      <dgm:t>
        <a:bodyPr/>
        <a:lstStyle/>
        <a:p>
          <a:endParaRPr lang="en-US"/>
        </a:p>
      </dgm:t>
    </dgm:pt>
    <dgm:pt modelId="{EB1ED3BB-CDB6-4344-B2C8-BF80884310D8}" type="sibTrans" cxnId="{E1FEB643-5F98-4E34-8C3B-2400CC401B52}">
      <dgm:prSet/>
      <dgm:spPr/>
      <dgm:t>
        <a:bodyPr/>
        <a:lstStyle/>
        <a:p>
          <a:endParaRPr lang="en-US"/>
        </a:p>
      </dgm:t>
    </dgm:pt>
    <dgm:pt modelId="{2269D692-6E06-445D-AA17-1CF2FF8B1D2E}">
      <dgm:prSet phldrT="[Text]"/>
      <dgm:spPr>
        <a:solidFill>
          <a:srgbClr val="34424D"/>
        </a:solidFill>
      </dgm:spPr>
      <dgm:t>
        <a:bodyPr/>
        <a:lstStyle/>
        <a:p>
          <a:r>
            <a:rPr lang="en-US" dirty="0"/>
            <a:t>Overview</a:t>
          </a:r>
        </a:p>
      </dgm:t>
    </dgm:pt>
    <dgm:pt modelId="{A7BB4481-5B5A-4611-B3CD-9A6146AFEEBA}" type="parTrans" cxnId="{B4B1124C-E515-4B03-AC90-1EB8C2FD8771}">
      <dgm:prSet/>
      <dgm:spPr/>
      <dgm:t>
        <a:bodyPr/>
        <a:lstStyle/>
        <a:p>
          <a:endParaRPr lang="en-US"/>
        </a:p>
      </dgm:t>
    </dgm:pt>
    <dgm:pt modelId="{5D64A5FC-1B78-4479-90DE-276B4F998489}" type="sibTrans" cxnId="{B4B1124C-E515-4B03-AC90-1EB8C2FD8771}">
      <dgm:prSet/>
      <dgm:spPr/>
      <dgm:t>
        <a:bodyPr/>
        <a:lstStyle/>
        <a:p>
          <a:endParaRPr lang="en-US"/>
        </a:p>
      </dgm:t>
    </dgm:pt>
    <dgm:pt modelId="{239B37C2-041B-46E1-9AFE-6763AB931669}">
      <dgm:prSet/>
      <dgm:spPr>
        <a:solidFill>
          <a:srgbClr val="34424D"/>
        </a:solidFill>
      </dgm:spPr>
      <dgm:t>
        <a:bodyPr/>
        <a:lstStyle/>
        <a:p>
          <a:r>
            <a:rPr lang="en-US" dirty="0"/>
            <a:t>Making Your Voice Heard</a:t>
          </a:r>
        </a:p>
      </dgm:t>
    </dgm:pt>
    <dgm:pt modelId="{C579750A-A00A-4B20-8752-A08D66427E33}" type="parTrans" cxnId="{AB95C07E-73B9-4AF2-B629-714D68403154}">
      <dgm:prSet/>
      <dgm:spPr/>
      <dgm:t>
        <a:bodyPr/>
        <a:lstStyle/>
        <a:p>
          <a:endParaRPr lang="en-US"/>
        </a:p>
      </dgm:t>
    </dgm:pt>
    <dgm:pt modelId="{01EC8DD0-BEFA-4B36-94B8-A65D582A6FB1}" type="sibTrans" cxnId="{AB95C07E-73B9-4AF2-B629-714D68403154}">
      <dgm:prSet/>
      <dgm:spPr/>
      <dgm:t>
        <a:bodyPr/>
        <a:lstStyle/>
        <a:p>
          <a:endParaRPr lang="en-US"/>
        </a:p>
      </dgm:t>
    </dgm:pt>
    <dgm:pt modelId="{745D8DF5-A3E1-4694-9B5E-5FF88CAB214D}" type="pres">
      <dgm:prSet presAssocID="{AB523D9B-BEBA-41DD-833B-E5326F9B3CF1}" presName="linear" presStyleCnt="0">
        <dgm:presLayoutVars>
          <dgm:animLvl val="lvl"/>
          <dgm:resizeHandles val="exact"/>
        </dgm:presLayoutVars>
      </dgm:prSet>
      <dgm:spPr/>
    </dgm:pt>
    <dgm:pt modelId="{018F2DF8-E9B2-4990-8DF9-3FB19D2FE95A}" type="pres">
      <dgm:prSet presAssocID="{2269D692-6E06-445D-AA17-1CF2FF8B1D2E}" presName="parentText" presStyleLbl="node1" presStyleIdx="0" presStyleCnt="4">
        <dgm:presLayoutVars>
          <dgm:chMax val="0"/>
          <dgm:bulletEnabled val="1"/>
        </dgm:presLayoutVars>
      </dgm:prSet>
      <dgm:spPr/>
    </dgm:pt>
    <dgm:pt modelId="{3745FA09-ACA4-4A37-B92C-29DDEC1B8E49}" type="pres">
      <dgm:prSet presAssocID="{5D64A5FC-1B78-4479-90DE-276B4F998489}" presName="spacer" presStyleCnt="0"/>
      <dgm:spPr/>
    </dgm:pt>
    <dgm:pt modelId="{56BDB187-5CD9-4771-89FB-3C8FCFE9ED4C}" type="pres">
      <dgm:prSet presAssocID="{239B37C2-041B-46E1-9AFE-6763AB931669}" presName="parentText" presStyleLbl="node1" presStyleIdx="1" presStyleCnt="4">
        <dgm:presLayoutVars>
          <dgm:chMax val="0"/>
          <dgm:bulletEnabled val="1"/>
        </dgm:presLayoutVars>
      </dgm:prSet>
      <dgm:spPr/>
    </dgm:pt>
    <dgm:pt modelId="{D7FB8693-85BB-44FC-9511-5BF4FAB44B92}" type="pres">
      <dgm:prSet presAssocID="{01EC8DD0-BEFA-4B36-94B8-A65D582A6FB1}" presName="spacer" presStyleCnt="0"/>
      <dgm:spPr/>
    </dgm:pt>
    <dgm:pt modelId="{20A15E6B-9056-43F2-BAC4-7F64D314A024}" type="pres">
      <dgm:prSet presAssocID="{27D92C62-D09C-4BD5-8025-8E6ABF055C53}" presName="parentText" presStyleLbl="node1" presStyleIdx="2" presStyleCnt="4">
        <dgm:presLayoutVars>
          <dgm:chMax val="0"/>
          <dgm:bulletEnabled val="1"/>
        </dgm:presLayoutVars>
      </dgm:prSet>
      <dgm:spPr/>
    </dgm:pt>
    <dgm:pt modelId="{A01AD723-3EE5-4AE8-ABFC-79DB0522EC59}" type="pres">
      <dgm:prSet presAssocID="{230ED40A-9710-480F-A0F3-76BC47D4F1CD}" presName="spacer" presStyleCnt="0"/>
      <dgm:spPr/>
    </dgm:pt>
    <dgm:pt modelId="{82EAEF09-3F37-49CC-80FD-25AEBD469A69}" type="pres">
      <dgm:prSet presAssocID="{05E072E5-838E-41F4-9FD3-CE7E6D12AF53}" presName="parentText" presStyleLbl="node1" presStyleIdx="3" presStyleCnt="4">
        <dgm:presLayoutVars>
          <dgm:chMax val="0"/>
          <dgm:bulletEnabled val="1"/>
        </dgm:presLayoutVars>
      </dgm:prSet>
      <dgm:spPr/>
    </dgm:pt>
  </dgm:ptLst>
  <dgm:cxnLst>
    <dgm:cxn modelId="{DF119027-7703-42B4-82F1-9967655B5CE8}" type="presOf" srcId="{27D92C62-D09C-4BD5-8025-8E6ABF055C53}" destId="{20A15E6B-9056-43F2-BAC4-7F64D314A024}" srcOrd="0" destOrd="0" presId="urn:microsoft.com/office/officeart/2005/8/layout/vList2"/>
    <dgm:cxn modelId="{95A9D13A-83B4-43D0-8EB9-78DB4B197A26}" type="presOf" srcId="{AB523D9B-BEBA-41DD-833B-E5326F9B3CF1}" destId="{745D8DF5-A3E1-4694-9B5E-5FF88CAB214D}" srcOrd="0" destOrd="0" presId="urn:microsoft.com/office/officeart/2005/8/layout/vList2"/>
    <dgm:cxn modelId="{E1FEB643-5F98-4E34-8C3B-2400CC401B52}" srcId="{AB523D9B-BEBA-41DD-833B-E5326F9B3CF1}" destId="{05E072E5-838E-41F4-9FD3-CE7E6D12AF53}" srcOrd="3" destOrd="0" parTransId="{3EBFAA2B-D7DA-49F6-9DE1-EDFC6A61AB4A}" sibTransId="{EB1ED3BB-CDB6-4344-B2C8-BF80884310D8}"/>
    <dgm:cxn modelId="{A50DE865-F362-4C04-8103-07A0437D060F}" type="presOf" srcId="{05E072E5-838E-41F4-9FD3-CE7E6D12AF53}" destId="{82EAEF09-3F37-49CC-80FD-25AEBD469A69}" srcOrd="0" destOrd="0" presId="urn:microsoft.com/office/officeart/2005/8/layout/vList2"/>
    <dgm:cxn modelId="{F2EAA946-0B90-4284-BDE5-23050CB167EE}" type="presOf" srcId="{239B37C2-041B-46E1-9AFE-6763AB931669}" destId="{56BDB187-5CD9-4771-89FB-3C8FCFE9ED4C}" srcOrd="0" destOrd="0" presId="urn:microsoft.com/office/officeart/2005/8/layout/vList2"/>
    <dgm:cxn modelId="{B4B1124C-E515-4B03-AC90-1EB8C2FD8771}" srcId="{AB523D9B-BEBA-41DD-833B-E5326F9B3CF1}" destId="{2269D692-6E06-445D-AA17-1CF2FF8B1D2E}" srcOrd="0" destOrd="0" parTransId="{A7BB4481-5B5A-4611-B3CD-9A6146AFEEBA}" sibTransId="{5D64A5FC-1B78-4479-90DE-276B4F998489}"/>
    <dgm:cxn modelId="{3E9CE86E-B8DE-4D90-8995-669B649BA2E3}" type="presOf" srcId="{2269D692-6E06-445D-AA17-1CF2FF8B1D2E}" destId="{018F2DF8-E9B2-4990-8DF9-3FB19D2FE95A}" srcOrd="0" destOrd="0" presId="urn:microsoft.com/office/officeart/2005/8/layout/vList2"/>
    <dgm:cxn modelId="{AB95C07E-73B9-4AF2-B629-714D68403154}" srcId="{AB523D9B-BEBA-41DD-833B-E5326F9B3CF1}" destId="{239B37C2-041B-46E1-9AFE-6763AB931669}" srcOrd="1" destOrd="0" parTransId="{C579750A-A00A-4B20-8752-A08D66427E33}" sibTransId="{01EC8DD0-BEFA-4B36-94B8-A65D582A6FB1}"/>
    <dgm:cxn modelId="{7C59BCEF-926B-4303-A1CB-ACF1CAC7F8CA}" srcId="{AB523D9B-BEBA-41DD-833B-E5326F9B3CF1}" destId="{27D92C62-D09C-4BD5-8025-8E6ABF055C53}" srcOrd="2" destOrd="0" parTransId="{261D7413-A365-481A-B9FE-FD3BF186A6D5}" sibTransId="{230ED40A-9710-480F-A0F3-76BC47D4F1CD}"/>
    <dgm:cxn modelId="{A96F8AF4-159E-42C7-ADAE-5B2F61B965CC}" type="presParOf" srcId="{745D8DF5-A3E1-4694-9B5E-5FF88CAB214D}" destId="{018F2DF8-E9B2-4990-8DF9-3FB19D2FE95A}" srcOrd="0" destOrd="0" presId="urn:microsoft.com/office/officeart/2005/8/layout/vList2"/>
    <dgm:cxn modelId="{18429051-5F5E-4BF7-900B-C71E5886F68E}" type="presParOf" srcId="{745D8DF5-A3E1-4694-9B5E-5FF88CAB214D}" destId="{3745FA09-ACA4-4A37-B92C-29DDEC1B8E49}" srcOrd="1" destOrd="0" presId="urn:microsoft.com/office/officeart/2005/8/layout/vList2"/>
    <dgm:cxn modelId="{F4E390B3-FBAA-4C66-AB59-EE9C46B0A810}" type="presParOf" srcId="{745D8DF5-A3E1-4694-9B5E-5FF88CAB214D}" destId="{56BDB187-5CD9-4771-89FB-3C8FCFE9ED4C}" srcOrd="2" destOrd="0" presId="urn:microsoft.com/office/officeart/2005/8/layout/vList2"/>
    <dgm:cxn modelId="{EE8C44EE-0C5D-4670-A59F-6FD3E0E98365}" type="presParOf" srcId="{745D8DF5-A3E1-4694-9B5E-5FF88CAB214D}" destId="{D7FB8693-85BB-44FC-9511-5BF4FAB44B92}" srcOrd="3" destOrd="0" presId="urn:microsoft.com/office/officeart/2005/8/layout/vList2"/>
    <dgm:cxn modelId="{824C699A-68DB-4E09-A0F3-19DE338516DC}" type="presParOf" srcId="{745D8DF5-A3E1-4694-9B5E-5FF88CAB214D}" destId="{20A15E6B-9056-43F2-BAC4-7F64D314A024}" srcOrd="4" destOrd="0" presId="urn:microsoft.com/office/officeart/2005/8/layout/vList2"/>
    <dgm:cxn modelId="{E0A843C7-1EB2-4E58-B40B-212FAF9BA16A}" type="presParOf" srcId="{745D8DF5-A3E1-4694-9B5E-5FF88CAB214D}" destId="{A01AD723-3EE5-4AE8-ABFC-79DB0522EC59}" srcOrd="5" destOrd="0" presId="urn:microsoft.com/office/officeart/2005/8/layout/vList2"/>
    <dgm:cxn modelId="{F88B6180-E8BC-423C-A6B7-696FE3ED710F}" type="presParOf" srcId="{745D8DF5-A3E1-4694-9B5E-5FF88CAB214D}" destId="{82EAEF09-3F37-49CC-80FD-25AEBD469A6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DC73E-9551-4A75-8774-A923EC6DEA4F}"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955C60D7-A3F2-4DE5-BA1C-3AAC6174A721}">
      <dgm:prSet phldrT="[Text]"/>
      <dgm:spPr>
        <a:solidFill>
          <a:srgbClr val="34424D"/>
        </a:solidFill>
        <a:ln>
          <a:solidFill>
            <a:srgbClr val="34424D"/>
          </a:solidFill>
        </a:ln>
      </dgm:spPr>
      <dgm:t>
        <a:bodyPr/>
        <a:lstStyle/>
        <a:p>
          <a:r>
            <a:rPr lang="en-US" dirty="0"/>
            <a:t>Demographics</a:t>
          </a:r>
        </a:p>
      </dgm:t>
    </dgm:pt>
    <dgm:pt modelId="{214840E8-1314-482C-92A3-46F4958312C7}" type="parTrans" cxnId="{DE39A64D-4DFC-4FFE-BA56-19E4B599B265}">
      <dgm:prSet/>
      <dgm:spPr/>
      <dgm:t>
        <a:bodyPr/>
        <a:lstStyle/>
        <a:p>
          <a:endParaRPr lang="en-US"/>
        </a:p>
      </dgm:t>
    </dgm:pt>
    <dgm:pt modelId="{583CBB13-C74A-4E9C-8670-F29F05946E30}" type="sibTrans" cxnId="{DE39A64D-4DFC-4FFE-BA56-19E4B599B265}">
      <dgm:prSet/>
      <dgm:spPr/>
      <dgm:t>
        <a:bodyPr/>
        <a:lstStyle/>
        <a:p>
          <a:endParaRPr lang="en-US"/>
        </a:p>
      </dgm:t>
    </dgm:pt>
    <dgm:pt modelId="{805E9D9E-58B9-470C-ADCF-674EAB4BF232}">
      <dgm:prSet phldrT="[Text]" custT="1"/>
      <dgm:spPr/>
      <dgm:t>
        <a:bodyPr/>
        <a:lstStyle/>
        <a:p>
          <a:r>
            <a:rPr lang="en-US" sz="1800" dirty="0"/>
            <a:t>North Carolina is anticipated to grow by nearly </a:t>
          </a:r>
          <a:r>
            <a:rPr lang="en-US" sz="1800" b="1" dirty="0"/>
            <a:t>4 million people </a:t>
          </a:r>
          <a:r>
            <a:rPr lang="en-US" sz="1800" dirty="0"/>
            <a:t>by 2050.</a:t>
          </a:r>
        </a:p>
      </dgm:t>
    </dgm:pt>
    <dgm:pt modelId="{F40960ED-36C4-46AE-AA72-008426CFA3EB}" type="parTrans" cxnId="{7CB4EECE-0FAC-4C32-AAE0-06A970703A09}">
      <dgm:prSet/>
      <dgm:spPr/>
      <dgm:t>
        <a:bodyPr/>
        <a:lstStyle/>
        <a:p>
          <a:endParaRPr lang="en-US"/>
        </a:p>
      </dgm:t>
    </dgm:pt>
    <dgm:pt modelId="{447CC503-9FD9-492E-B5C1-49CC26A3D641}" type="sibTrans" cxnId="{7CB4EECE-0FAC-4C32-AAE0-06A970703A09}">
      <dgm:prSet/>
      <dgm:spPr/>
      <dgm:t>
        <a:bodyPr/>
        <a:lstStyle/>
        <a:p>
          <a:endParaRPr lang="en-US"/>
        </a:p>
      </dgm:t>
    </dgm:pt>
    <dgm:pt modelId="{2CF8214F-9AEE-44C3-8F49-A20CE3ECBFBB}">
      <dgm:prSet phldrT="[Text]"/>
      <dgm:spPr>
        <a:solidFill>
          <a:srgbClr val="34424D"/>
        </a:solidFill>
        <a:ln>
          <a:solidFill>
            <a:srgbClr val="34424D"/>
          </a:solidFill>
        </a:ln>
      </dgm:spPr>
      <dgm:t>
        <a:bodyPr/>
        <a:lstStyle/>
        <a:p>
          <a:r>
            <a:rPr lang="en-US" dirty="0"/>
            <a:t>Economy</a:t>
          </a:r>
        </a:p>
      </dgm:t>
    </dgm:pt>
    <dgm:pt modelId="{61E22114-6D01-4F93-9B59-C6D5565E71A0}" type="parTrans" cxnId="{9BA39114-2AF2-482E-8D33-A6973D175376}">
      <dgm:prSet/>
      <dgm:spPr/>
      <dgm:t>
        <a:bodyPr/>
        <a:lstStyle/>
        <a:p>
          <a:endParaRPr lang="en-US"/>
        </a:p>
      </dgm:t>
    </dgm:pt>
    <dgm:pt modelId="{A38E6421-3D65-4BE2-98BE-C7B8FF547BD1}" type="sibTrans" cxnId="{9BA39114-2AF2-482E-8D33-A6973D175376}">
      <dgm:prSet/>
      <dgm:spPr/>
      <dgm:t>
        <a:bodyPr/>
        <a:lstStyle/>
        <a:p>
          <a:endParaRPr lang="en-US"/>
        </a:p>
      </dgm:t>
    </dgm:pt>
    <dgm:pt modelId="{62990A24-D429-4169-8D55-C41B8475FBA7}">
      <dgm:prSet phldrT="[Text]" custT="1"/>
      <dgm:spPr/>
      <dgm:t>
        <a:bodyPr/>
        <a:lstStyle/>
        <a:p>
          <a:r>
            <a:rPr lang="en-US" sz="1800" b="1" dirty="0"/>
            <a:t>Health care and Technology</a:t>
          </a:r>
          <a:r>
            <a:rPr lang="en-US" sz="1800" dirty="0"/>
            <a:t> based economies will continue to </a:t>
          </a:r>
          <a:r>
            <a:rPr lang="en-US" sz="1800" b="0" dirty="0"/>
            <a:t>grow, while </a:t>
          </a:r>
          <a:r>
            <a:rPr lang="en-US" sz="1800" b="1" dirty="0"/>
            <a:t>store-based retail declines.</a:t>
          </a:r>
        </a:p>
      </dgm:t>
    </dgm:pt>
    <dgm:pt modelId="{C8744D6F-74D8-407E-AC12-E35DF66B60FD}" type="parTrans" cxnId="{40D74910-12C1-4E3F-9836-A74D34ADB1AB}">
      <dgm:prSet/>
      <dgm:spPr/>
      <dgm:t>
        <a:bodyPr/>
        <a:lstStyle/>
        <a:p>
          <a:endParaRPr lang="en-US"/>
        </a:p>
      </dgm:t>
    </dgm:pt>
    <dgm:pt modelId="{73C79F35-F8DA-41D6-8DEE-DB942E7F2DC2}" type="sibTrans" cxnId="{40D74910-12C1-4E3F-9836-A74D34ADB1AB}">
      <dgm:prSet/>
      <dgm:spPr/>
      <dgm:t>
        <a:bodyPr/>
        <a:lstStyle/>
        <a:p>
          <a:endParaRPr lang="en-US"/>
        </a:p>
      </dgm:t>
    </dgm:pt>
    <dgm:pt modelId="{639B852B-3B84-417D-968E-2931D2B9509E}">
      <dgm:prSet phldrT="[Text]"/>
      <dgm:spPr>
        <a:solidFill>
          <a:srgbClr val="34424D"/>
        </a:solidFill>
        <a:ln>
          <a:solidFill>
            <a:srgbClr val="34424D"/>
          </a:solidFill>
        </a:ln>
      </dgm:spPr>
      <dgm:t>
        <a:bodyPr/>
        <a:lstStyle/>
        <a:p>
          <a:r>
            <a:rPr lang="en-US" dirty="0"/>
            <a:t>Partnerships</a:t>
          </a:r>
        </a:p>
      </dgm:t>
    </dgm:pt>
    <dgm:pt modelId="{BBC4F5E5-52CD-4D20-821D-BB89D00A8C58}" type="sibTrans" cxnId="{B2E6F88F-DF3A-4672-BAC3-283000132A30}">
      <dgm:prSet/>
      <dgm:spPr/>
      <dgm:t>
        <a:bodyPr/>
        <a:lstStyle/>
        <a:p>
          <a:endParaRPr lang="en-US"/>
        </a:p>
      </dgm:t>
    </dgm:pt>
    <dgm:pt modelId="{A83F0DCB-752E-4140-866D-BCA8A18CFFCD}" type="parTrans" cxnId="{B2E6F88F-DF3A-4672-BAC3-283000132A30}">
      <dgm:prSet/>
      <dgm:spPr/>
      <dgm:t>
        <a:bodyPr/>
        <a:lstStyle/>
        <a:p>
          <a:endParaRPr lang="en-US"/>
        </a:p>
      </dgm:t>
    </dgm:pt>
    <dgm:pt modelId="{FBEE9F4B-80C9-4CBE-8350-56E69D86396A}">
      <dgm:prSet phldrT="[Text]" custT="1"/>
      <dgm:spPr/>
      <dgm:t>
        <a:bodyPr/>
        <a:lstStyle/>
        <a:p>
          <a:r>
            <a:rPr lang="en-US" sz="1800" b="1" dirty="0"/>
            <a:t>Strengthen existing </a:t>
          </a:r>
          <a:r>
            <a:rPr lang="en-US" sz="1800" dirty="0"/>
            <a:t>partnerships and </a:t>
          </a:r>
          <a:r>
            <a:rPr lang="en-US" sz="1800" b="1" dirty="0"/>
            <a:t>build new ones </a:t>
          </a:r>
          <a:r>
            <a:rPr lang="en-US" sz="1800" dirty="0"/>
            <a:t>with the private sector and non-profits.</a:t>
          </a:r>
        </a:p>
      </dgm:t>
    </dgm:pt>
    <dgm:pt modelId="{68864406-E37D-4816-AC07-A13F662AF55A}" type="sibTrans" cxnId="{DB95033D-4F18-47E6-AEE0-5C44EA508922}">
      <dgm:prSet/>
      <dgm:spPr/>
      <dgm:t>
        <a:bodyPr/>
        <a:lstStyle/>
        <a:p>
          <a:endParaRPr lang="en-US"/>
        </a:p>
      </dgm:t>
    </dgm:pt>
    <dgm:pt modelId="{88AA2D82-0F95-44DD-BDEB-E176333E17D1}" type="parTrans" cxnId="{DB95033D-4F18-47E6-AEE0-5C44EA508922}">
      <dgm:prSet/>
      <dgm:spPr/>
      <dgm:t>
        <a:bodyPr/>
        <a:lstStyle/>
        <a:p>
          <a:endParaRPr lang="en-US"/>
        </a:p>
      </dgm:t>
    </dgm:pt>
    <dgm:pt modelId="{6EFDAA8F-8587-4FAF-8CDC-BBFCDC78F881}">
      <dgm:prSet phldrT="[Text]"/>
      <dgm:spPr>
        <a:solidFill>
          <a:srgbClr val="34424D"/>
        </a:solidFill>
        <a:ln>
          <a:solidFill>
            <a:srgbClr val="34424D"/>
          </a:solidFill>
        </a:ln>
      </dgm:spPr>
      <dgm:t>
        <a:bodyPr/>
        <a:lstStyle/>
        <a:p>
          <a:r>
            <a:rPr lang="en-US" dirty="0"/>
            <a:t>Tourism</a:t>
          </a:r>
        </a:p>
      </dgm:t>
    </dgm:pt>
    <dgm:pt modelId="{24013BFE-0DC7-49D9-82BF-521F2D39BAAE}" type="parTrans" cxnId="{8E22283E-719D-4735-807E-1C9D4C3E1D8B}">
      <dgm:prSet/>
      <dgm:spPr/>
      <dgm:t>
        <a:bodyPr/>
        <a:lstStyle/>
        <a:p>
          <a:endParaRPr lang="en-US"/>
        </a:p>
      </dgm:t>
    </dgm:pt>
    <dgm:pt modelId="{BC02B93E-E159-499D-9C19-8C3516949D36}" type="sibTrans" cxnId="{8E22283E-719D-4735-807E-1C9D4C3E1D8B}">
      <dgm:prSet/>
      <dgm:spPr/>
      <dgm:t>
        <a:bodyPr/>
        <a:lstStyle/>
        <a:p>
          <a:endParaRPr lang="en-US"/>
        </a:p>
      </dgm:t>
    </dgm:pt>
    <dgm:pt modelId="{59E52B75-F57D-4804-A86D-A6D1CA1E9526}">
      <dgm:prSet phldrT="[Text]"/>
      <dgm:spPr/>
      <dgm:t>
        <a:bodyPr/>
        <a:lstStyle/>
        <a:p>
          <a:r>
            <a:rPr lang="en-US"/>
            <a:t>90% of North Carolina’s </a:t>
          </a:r>
          <a:r>
            <a:rPr lang="en-US" b="1"/>
            <a:t>46 million annual travelers drove</a:t>
          </a:r>
          <a:r>
            <a:rPr lang="en-US"/>
            <a:t> to the state in 2017.</a:t>
          </a:r>
          <a:endParaRPr lang="en-US" dirty="0"/>
        </a:p>
      </dgm:t>
    </dgm:pt>
    <dgm:pt modelId="{493DC76F-A3A7-4670-8BD2-D49748E3158B}" type="parTrans" cxnId="{EE1D22C7-2059-437E-B83E-9FEF56DA93F4}">
      <dgm:prSet/>
      <dgm:spPr/>
      <dgm:t>
        <a:bodyPr/>
        <a:lstStyle/>
        <a:p>
          <a:endParaRPr lang="en-US"/>
        </a:p>
      </dgm:t>
    </dgm:pt>
    <dgm:pt modelId="{F3B9A183-E260-409C-B2C1-633B12D48DBA}" type="sibTrans" cxnId="{EE1D22C7-2059-437E-B83E-9FEF56DA93F4}">
      <dgm:prSet/>
      <dgm:spPr/>
      <dgm:t>
        <a:bodyPr/>
        <a:lstStyle/>
        <a:p>
          <a:endParaRPr lang="en-US"/>
        </a:p>
      </dgm:t>
    </dgm:pt>
    <dgm:pt modelId="{A965274B-3D96-440A-AE82-F50DF1B49A33}" type="pres">
      <dgm:prSet presAssocID="{0D9DC73E-9551-4A75-8774-A923EC6DEA4F}" presName="Name0" presStyleCnt="0">
        <dgm:presLayoutVars>
          <dgm:dir/>
        </dgm:presLayoutVars>
      </dgm:prSet>
      <dgm:spPr/>
    </dgm:pt>
    <dgm:pt modelId="{F1702225-C92D-4D16-B95D-B993D0717493}" type="pres">
      <dgm:prSet presAssocID="{955C60D7-A3F2-4DE5-BA1C-3AAC6174A721}" presName="composite" presStyleCnt="0"/>
      <dgm:spPr/>
    </dgm:pt>
    <dgm:pt modelId="{14C88243-070B-4739-A06E-104C86DE77E1}" type="pres">
      <dgm:prSet presAssocID="{955C60D7-A3F2-4DE5-BA1C-3AAC6174A721}" presName="Accent" presStyleLbl="alignAcc1" presStyleIdx="0" presStyleCnt="4"/>
      <dgm:spPr>
        <a:ln>
          <a:solidFill>
            <a:srgbClr val="34424D"/>
          </a:solidFill>
        </a:ln>
      </dgm:spPr>
    </dgm:pt>
    <dgm:pt modelId="{B6747255-F552-4937-BA83-C835B4DECD70}" type="pres">
      <dgm:prSet presAssocID="{955C60D7-A3F2-4DE5-BA1C-3AAC6174A721}" presName="Image" presStyleLbl="node1" presStyleIdx="0" presStyleCnt="4" custScaleX="93133" custScaleY="80243"/>
      <dgm:spPr>
        <a:blipFill rotWithShape="1">
          <a:blip xmlns:r="http://schemas.openxmlformats.org/officeDocument/2006/relationships" r:embed="rId1"/>
          <a:stretch>
            <a:fillRect/>
          </a:stretch>
        </a:blipFill>
      </dgm:spPr>
    </dgm:pt>
    <dgm:pt modelId="{4F7D173E-BA55-4EFE-B210-9E5D5F07F10B}" type="pres">
      <dgm:prSet presAssocID="{955C60D7-A3F2-4DE5-BA1C-3AAC6174A721}" presName="Child" presStyleLbl="revTx" presStyleIdx="0" presStyleCnt="4">
        <dgm:presLayoutVars>
          <dgm:bulletEnabled val="1"/>
        </dgm:presLayoutVars>
      </dgm:prSet>
      <dgm:spPr/>
    </dgm:pt>
    <dgm:pt modelId="{7F8D5968-8593-49E8-A1D5-F833A189A433}" type="pres">
      <dgm:prSet presAssocID="{955C60D7-A3F2-4DE5-BA1C-3AAC6174A721}" presName="Parent" presStyleLbl="alignNode1" presStyleIdx="0" presStyleCnt="4">
        <dgm:presLayoutVars>
          <dgm:bulletEnabled val="1"/>
        </dgm:presLayoutVars>
      </dgm:prSet>
      <dgm:spPr/>
    </dgm:pt>
    <dgm:pt modelId="{DF447469-6EAA-4D42-A279-285A96320133}" type="pres">
      <dgm:prSet presAssocID="{583CBB13-C74A-4E9C-8670-F29F05946E30}" presName="sibTrans" presStyleCnt="0"/>
      <dgm:spPr/>
    </dgm:pt>
    <dgm:pt modelId="{0CD154A6-1DD3-4CB1-9DFF-F53FC58C0708}" type="pres">
      <dgm:prSet presAssocID="{2CF8214F-9AEE-44C3-8F49-A20CE3ECBFBB}" presName="composite" presStyleCnt="0"/>
      <dgm:spPr/>
    </dgm:pt>
    <dgm:pt modelId="{A506B801-E837-41AC-912E-C9126F1DAA64}" type="pres">
      <dgm:prSet presAssocID="{2CF8214F-9AEE-44C3-8F49-A20CE3ECBFBB}" presName="Accent" presStyleLbl="alignAcc1" presStyleIdx="1" presStyleCnt="4"/>
      <dgm:spPr>
        <a:ln>
          <a:solidFill>
            <a:srgbClr val="34424D"/>
          </a:solidFill>
        </a:ln>
      </dgm:spPr>
    </dgm:pt>
    <dgm:pt modelId="{6D559A2F-4E0F-4C9C-BEB7-C7FB4951C520}" type="pres">
      <dgm:prSet presAssocID="{2CF8214F-9AEE-44C3-8F49-A20CE3ECBFBB}" presName="Image" presStyleLbl="node1" presStyleIdx="1" presStyleCnt="4" custScaleX="92407" custScaleY="93657"/>
      <dgm:spPr>
        <a:blipFill rotWithShape="1">
          <a:blip xmlns:r="http://schemas.openxmlformats.org/officeDocument/2006/relationships" r:embed="rId2"/>
          <a:stretch>
            <a:fillRect/>
          </a:stretch>
        </a:blipFill>
      </dgm:spPr>
    </dgm:pt>
    <dgm:pt modelId="{28281C1F-7541-4655-9014-7B612EAEE8ED}" type="pres">
      <dgm:prSet presAssocID="{2CF8214F-9AEE-44C3-8F49-A20CE3ECBFBB}" presName="Child" presStyleLbl="revTx" presStyleIdx="1" presStyleCnt="4" custScaleX="102052" custLinFactNeighborX="177" custLinFactNeighborY="606">
        <dgm:presLayoutVars>
          <dgm:bulletEnabled val="1"/>
        </dgm:presLayoutVars>
      </dgm:prSet>
      <dgm:spPr/>
    </dgm:pt>
    <dgm:pt modelId="{73BF9898-1CAA-44B5-ABFF-15E3F3F67A77}" type="pres">
      <dgm:prSet presAssocID="{2CF8214F-9AEE-44C3-8F49-A20CE3ECBFBB}" presName="Parent" presStyleLbl="alignNode1" presStyleIdx="1" presStyleCnt="4">
        <dgm:presLayoutVars>
          <dgm:bulletEnabled val="1"/>
        </dgm:presLayoutVars>
      </dgm:prSet>
      <dgm:spPr/>
    </dgm:pt>
    <dgm:pt modelId="{20A677F5-693B-4830-8C67-C4521EDE74E8}" type="pres">
      <dgm:prSet presAssocID="{A38E6421-3D65-4BE2-98BE-C7B8FF547BD1}" presName="sibTrans" presStyleCnt="0"/>
      <dgm:spPr/>
    </dgm:pt>
    <dgm:pt modelId="{3D01CBCA-6E21-4E50-8B01-9A8866C515B0}" type="pres">
      <dgm:prSet presAssocID="{6EFDAA8F-8587-4FAF-8CDC-BBFCDC78F881}" presName="composite" presStyleCnt="0"/>
      <dgm:spPr/>
    </dgm:pt>
    <dgm:pt modelId="{B3E99A71-2BFC-428A-A5BD-7AEF3E404015}" type="pres">
      <dgm:prSet presAssocID="{6EFDAA8F-8587-4FAF-8CDC-BBFCDC78F881}" presName="Accent" presStyleLbl="alignAcc1" presStyleIdx="2" presStyleCnt="4"/>
      <dgm:spPr/>
    </dgm:pt>
    <dgm:pt modelId="{2B01AECA-C1F3-4A8A-9061-6A445D66307C}" type="pres">
      <dgm:prSet presAssocID="{6EFDAA8F-8587-4FAF-8CDC-BBFCDC78F881}" presName="Image" presStyleLbl="node1" presStyleIdx="2" presStyleCnt="4"/>
      <dgm:spPr>
        <a:blipFill rotWithShape="1">
          <a:blip xmlns:r="http://schemas.openxmlformats.org/officeDocument/2006/relationships" r:embed="rId3"/>
          <a:stretch>
            <a:fillRect/>
          </a:stretch>
        </a:blipFill>
      </dgm:spPr>
    </dgm:pt>
    <dgm:pt modelId="{05A0F44D-97E5-4D04-A329-FB808A535A46}" type="pres">
      <dgm:prSet presAssocID="{6EFDAA8F-8587-4FAF-8CDC-BBFCDC78F881}" presName="Child" presStyleLbl="revTx" presStyleIdx="2" presStyleCnt="4">
        <dgm:presLayoutVars>
          <dgm:bulletEnabled val="1"/>
        </dgm:presLayoutVars>
      </dgm:prSet>
      <dgm:spPr/>
    </dgm:pt>
    <dgm:pt modelId="{E2204E6E-DA0D-4107-B8A9-80C038ED5A61}" type="pres">
      <dgm:prSet presAssocID="{6EFDAA8F-8587-4FAF-8CDC-BBFCDC78F881}" presName="Parent" presStyleLbl="alignNode1" presStyleIdx="2" presStyleCnt="4">
        <dgm:presLayoutVars>
          <dgm:bulletEnabled val="1"/>
        </dgm:presLayoutVars>
      </dgm:prSet>
      <dgm:spPr/>
    </dgm:pt>
    <dgm:pt modelId="{FB67A4AC-3EE1-4D52-A225-275168EDFE18}" type="pres">
      <dgm:prSet presAssocID="{BC02B93E-E159-499D-9C19-8C3516949D36}" presName="sibTrans" presStyleCnt="0"/>
      <dgm:spPr/>
    </dgm:pt>
    <dgm:pt modelId="{2722487B-AF30-49E3-A48E-478C85068105}" type="pres">
      <dgm:prSet presAssocID="{639B852B-3B84-417D-968E-2931D2B9509E}" presName="composite" presStyleCnt="0"/>
      <dgm:spPr/>
    </dgm:pt>
    <dgm:pt modelId="{0004F8F5-E2FC-48DB-B542-D514BF8A06CB}" type="pres">
      <dgm:prSet presAssocID="{639B852B-3B84-417D-968E-2931D2B9509E}" presName="Accent" presStyleLbl="alignAcc1" presStyleIdx="3" presStyleCnt="4"/>
      <dgm:spPr>
        <a:ln>
          <a:solidFill>
            <a:srgbClr val="34424D"/>
          </a:solidFill>
        </a:ln>
      </dgm:spPr>
    </dgm:pt>
    <dgm:pt modelId="{A55FC77D-5A4F-49F6-98AB-D095572F4337}" type="pres">
      <dgm:prSet presAssocID="{639B852B-3B84-417D-968E-2931D2B9509E}" presName="Image" presStyleLbl="node1" presStyleIdx="3" presStyleCnt="4" custScaleY="88291"/>
      <dgm:spPr>
        <a:blipFill rotWithShape="1">
          <a:blip xmlns:r="http://schemas.openxmlformats.org/officeDocument/2006/relationships" r:embed="rId4"/>
          <a:stretch>
            <a:fillRect/>
          </a:stretch>
        </a:blipFill>
      </dgm:spPr>
    </dgm:pt>
    <dgm:pt modelId="{6DA475C3-C7B7-4600-B616-2885B16F07D5}" type="pres">
      <dgm:prSet presAssocID="{639B852B-3B84-417D-968E-2931D2B9509E}" presName="Child" presStyleLbl="revTx" presStyleIdx="3" presStyleCnt="4">
        <dgm:presLayoutVars>
          <dgm:bulletEnabled val="1"/>
        </dgm:presLayoutVars>
      </dgm:prSet>
      <dgm:spPr/>
    </dgm:pt>
    <dgm:pt modelId="{65B0F27F-6137-497B-91C2-899B645F5BEA}" type="pres">
      <dgm:prSet presAssocID="{639B852B-3B84-417D-968E-2931D2B9509E}" presName="Parent" presStyleLbl="alignNode1" presStyleIdx="3" presStyleCnt="4">
        <dgm:presLayoutVars>
          <dgm:bulletEnabled val="1"/>
        </dgm:presLayoutVars>
      </dgm:prSet>
      <dgm:spPr/>
    </dgm:pt>
  </dgm:ptLst>
  <dgm:cxnLst>
    <dgm:cxn modelId="{12CFBC0E-CAEF-4F7D-A534-BF33E2D143EC}" type="presOf" srcId="{805E9D9E-58B9-470C-ADCF-674EAB4BF232}" destId="{4F7D173E-BA55-4EFE-B210-9E5D5F07F10B}" srcOrd="0" destOrd="0" presId="urn:microsoft.com/office/officeart/2008/layout/TitlePictureLineup"/>
    <dgm:cxn modelId="{40D74910-12C1-4E3F-9836-A74D34ADB1AB}" srcId="{2CF8214F-9AEE-44C3-8F49-A20CE3ECBFBB}" destId="{62990A24-D429-4169-8D55-C41B8475FBA7}" srcOrd="0" destOrd="0" parTransId="{C8744D6F-74D8-407E-AC12-E35DF66B60FD}" sibTransId="{73C79F35-F8DA-41D6-8DEE-DB942E7F2DC2}"/>
    <dgm:cxn modelId="{AB0BD312-A2FB-420F-8D66-E8F6FF35B36A}" type="presOf" srcId="{6EFDAA8F-8587-4FAF-8CDC-BBFCDC78F881}" destId="{E2204E6E-DA0D-4107-B8A9-80C038ED5A61}" srcOrd="0" destOrd="0" presId="urn:microsoft.com/office/officeart/2008/layout/TitlePictureLineup"/>
    <dgm:cxn modelId="{9BA39114-2AF2-482E-8D33-A6973D175376}" srcId="{0D9DC73E-9551-4A75-8774-A923EC6DEA4F}" destId="{2CF8214F-9AEE-44C3-8F49-A20CE3ECBFBB}" srcOrd="1" destOrd="0" parTransId="{61E22114-6D01-4F93-9B59-C6D5565E71A0}" sibTransId="{A38E6421-3D65-4BE2-98BE-C7B8FF547BD1}"/>
    <dgm:cxn modelId="{506E7038-EE94-4DE3-BDEF-52DAC84540BF}" type="presOf" srcId="{62990A24-D429-4169-8D55-C41B8475FBA7}" destId="{28281C1F-7541-4655-9014-7B612EAEE8ED}" srcOrd="0" destOrd="0" presId="urn:microsoft.com/office/officeart/2008/layout/TitlePictureLineup"/>
    <dgm:cxn modelId="{C27B8D3A-FF02-4855-9B8F-8CF2506EEDBB}" type="presOf" srcId="{FBEE9F4B-80C9-4CBE-8350-56E69D86396A}" destId="{6DA475C3-C7B7-4600-B616-2885B16F07D5}" srcOrd="0" destOrd="0" presId="urn:microsoft.com/office/officeart/2008/layout/TitlePictureLineup"/>
    <dgm:cxn modelId="{DB95033D-4F18-47E6-AEE0-5C44EA508922}" srcId="{639B852B-3B84-417D-968E-2931D2B9509E}" destId="{FBEE9F4B-80C9-4CBE-8350-56E69D86396A}" srcOrd="0" destOrd="0" parTransId="{88AA2D82-0F95-44DD-BDEB-E176333E17D1}" sibTransId="{68864406-E37D-4816-AC07-A13F662AF55A}"/>
    <dgm:cxn modelId="{8E22283E-719D-4735-807E-1C9D4C3E1D8B}" srcId="{0D9DC73E-9551-4A75-8774-A923EC6DEA4F}" destId="{6EFDAA8F-8587-4FAF-8CDC-BBFCDC78F881}" srcOrd="2" destOrd="0" parTransId="{24013BFE-0DC7-49D9-82BF-521F2D39BAAE}" sibTransId="{BC02B93E-E159-499D-9C19-8C3516949D36}"/>
    <dgm:cxn modelId="{E70DD245-06E5-4BCD-879D-FB7078131DC2}" type="presOf" srcId="{955C60D7-A3F2-4DE5-BA1C-3AAC6174A721}" destId="{7F8D5968-8593-49E8-A1D5-F833A189A433}" srcOrd="0" destOrd="0" presId="urn:microsoft.com/office/officeart/2008/layout/TitlePictureLineup"/>
    <dgm:cxn modelId="{DE39A64D-4DFC-4FFE-BA56-19E4B599B265}" srcId="{0D9DC73E-9551-4A75-8774-A923EC6DEA4F}" destId="{955C60D7-A3F2-4DE5-BA1C-3AAC6174A721}" srcOrd="0" destOrd="0" parTransId="{214840E8-1314-482C-92A3-46F4958312C7}" sibTransId="{583CBB13-C74A-4E9C-8670-F29F05946E30}"/>
    <dgm:cxn modelId="{F9F11477-931A-4CD2-88ED-0D086793D3DC}" type="presOf" srcId="{59E52B75-F57D-4804-A86D-A6D1CA1E9526}" destId="{05A0F44D-97E5-4D04-A329-FB808A535A46}" srcOrd="0" destOrd="0" presId="urn:microsoft.com/office/officeart/2008/layout/TitlePictureLineup"/>
    <dgm:cxn modelId="{B2E6F88F-DF3A-4672-BAC3-283000132A30}" srcId="{0D9DC73E-9551-4A75-8774-A923EC6DEA4F}" destId="{639B852B-3B84-417D-968E-2931D2B9509E}" srcOrd="3" destOrd="0" parTransId="{A83F0DCB-752E-4140-866D-BCA8A18CFFCD}" sibTransId="{BBC4F5E5-52CD-4D20-821D-BB89D00A8C58}"/>
    <dgm:cxn modelId="{44DC6099-0881-434E-AA46-5DFA6B1986AA}" type="presOf" srcId="{2CF8214F-9AEE-44C3-8F49-A20CE3ECBFBB}" destId="{73BF9898-1CAA-44B5-ABFF-15E3F3F67A77}" srcOrd="0" destOrd="0" presId="urn:microsoft.com/office/officeart/2008/layout/TitlePictureLineup"/>
    <dgm:cxn modelId="{EE1D22C7-2059-437E-B83E-9FEF56DA93F4}" srcId="{6EFDAA8F-8587-4FAF-8CDC-BBFCDC78F881}" destId="{59E52B75-F57D-4804-A86D-A6D1CA1E9526}" srcOrd="0" destOrd="0" parTransId="{493DC76F-A3A7-4670-8BD2-D49748E3158B}" sibTransId="{F3B9A183-E260-409C-B2C1-633B12D48DBA}"/>
    <dgm:cxn modelId="{7CB4EECE-0FAC-4C32-AAE0-06A970703A09}" srcId="{955C60D7-A3F2-4DE5-BA1C-3AAC6174A721}" destId="{805E9D9E-58B9-470C-ADCF-674EAB4BF232}" srcOrd="0" destOrd="0" parTransId="{F40960ED-36C4-46AE-AA72-008426CFA3EB}" sibTransId="{447CC503-9FD9-492E-B5C1-49CC26A3D641}"/>
    <dgm:cxn modelId="{0CA097E8-39BA-4918-A2E5-76C6A3473095}" type="presOf" srcId="{639B852B-3B84-417D-968E-2931D2B9509E}" destId="{65B0F27F-6137-497B-91C2-899B645F5BEA}" srcOrd="0" destOrd="0" presId="urn:microsoft.com/office/officeart/2008/layout/TitlePictureLineup"/>
    <dgm:cxn modelId="{FB79D3F9-6628-4248-B7FF-C40E3FF54558}" type="presOf" srcId="{0D9DC73E-9551-4A75-8774-A923EC6DEA4F}" destId="{A965274B-3D96-440A-AE82-F50DF1B49A33}" srcOrd="0" destOrd="0" presId="urn:microsoft.com/office/officeart/2008/layout/TitlePictureLineup"/>
    <dgm:cxn modelId="{8F934EFE-A526-4AAB-83AE-4F632C86EA6E}" type="presParOf" srcId="{A965274B-3D96-440A-AE82-F50DF1B49A33}" destId="{F1702225-C92D-4D16-B95D-B993D0717493}" srcOrd="0" destOrd="0" presId="urn:microsoft.com/office/officeart/2008/layout/TitlePictureLineup"/>
    <dgm:cxn modelId="{95446DC1-532F-4BAC-BEA6-B95D15530517}" type="presParOf" srcId="{F1702225-C92D-4D16-B95D-B993D0717493}" destId="{14C88243-070B-4739-A06E-104C86DE77E1}" srcOrd="0" destOrd="0" presId="urn:microsoft.com/office/officeart/2008/layout/TitlePictureLineup"/>
    <dgm:cxn modelId="{07B4AE9B-0D98-4616-A587-B19A5F510683}" type="presParOf" srcId="{F1702225-C92D-4D16-B95D-B993D0717493}" destId="{B6747255-F552-4937-BA83-C835B4DECD70}" srcOrd="1" destOrd="0" presId="urn:microsoft.com/office/officeart/2008/layout/TitlePictureLineup"/>
    <dgm:cxn modelId="{63514708-0900-45CF-8EC2-F648485B476E}" type="presParOf" srcId="{F1702225-C92D-4D16-B95D-B993D0717493}" destId="{4F7D173E-BA55-4EFE-B210-9E5D5F07F10B}" srcOrd="2" destOrd="0" presId="urn:microsoft.com/office/officeart/2008/layout/TitlePictureLineup"/>
    <dgm:cxn modelId="{76F68DAC-D020-496B-8536-2505569D32A1}" type="presParOf" srcId="{F1702225-C92D-4D16-B95D-B993D0717493}" destId="{7F8D5968-8593-49E8-A1D5-F833A189A433}" srcOrd="3" destOrd="0" presId="urn:microsoft.com/office/officeart/2008/layout/TitlePictureLineup"/>
    <dgm:cxn modelId="{710A5092-FFB8-432D-8967-3FBE53AB228F}" type="presParOf" srcId="{A965274B-3D96-440A-AE82-F50DF1B49A33}" destId="{DF447469-6EAA-4D42-A279-285A96320133}" srcOrd="1" destOrd="0" presId="urn:microsoft.com/office/officeart/2008/layout/TitlePictureLineup"/>
    <dgm:cxn modelId="{8678AE95-06A5-4292-8857-BAEAF8030B39}" type="presParOf" srcId="{A965274B-3D96-440A-AE82-F50DF1B49A33}" destId="{0CD154A6-1DD3-4CB1-9DFF-F53FC58C0708}" srcOrd="2" destOrd="0" presId="urn:microsoft.com/office/officeart/2008/layout/TitlePictureLineup"/>
    <dgm:cxn modelId="{2E6E9FE5-FCB5-4752-A2C1-FE630C6D2784}" type="presParOf" srcId="{0CD154A6-1DD3-4CB1-9DFF-F53FC58C0708}" destId="{A506B801-E837-41AC-912E-C9126F1DAA64}" srcOrd="0" destOrd="0" presId="urn:microsoft.com/office/officeart/2008/layout/TitlePictureLineup"/>
    <dgm:cxn modelId="{83DBB651-2F52-4624-BD58-81A72E317388}" type="presParOf" srcId="{0CD154A6-1DD3-4CB1-9DFF-F53FC58C0708}" destId="{6D559A2F-4E0F-4C9C-BEB7-C7FB4951C520}" srcOrd="1" destOrd="0" presId="urn:microsoft.com/office/officeart/2008/layout/TitlePictureLineup"/>
    <dgm:cxn modelId="{806EA194-CE53-4CEA-8DC5-2024ED26CB0C}" type="presParOf" srcId="{0CD154A6-1DD3-4CB1-9DFF-F53FC58C0708}" destId="{28281C1F-7541-4655-9014-7B612EAEE8ED}" srcOrd="2" destOrd="0" presId="urn:microsoft.com/office/officeart/2008/layout/TitlePictureLineup"/>
    <dgm:cxn modelId="{760FEF3B-E9BA-4DE6-BE3F-61FF999FD1D1}" type="presParOf" srcId="{0CD154A6-1DD3-4CB1-9DFF-F53FC58C0708}" destId="{73BF9898-1CAA-44B5-ABFF-15E3F3F67A77}" srcOrd="3" destOrd="0" presId="urn:microsoft.com/office/officeart/2008/layout/TitlePictureLineup"/>
    <dgm:cxn modelId="{A7189A13-BD7E-43B3-B192-E6A39B771FCB}" type="presParOf" srcId="{A965274B-3D96-440A-AE82-F50DF1B49A33}" destId="{20A677F5-693B-4830-8C67-C4521EDE74E8}" srcOrd="3" destOrd="0" presId="urn:microsoft.com/office/officeart/2008/layout/TitlePictureLineup"/>
    <dgm:cxn modelId="{A5EC4F42-F4B0-4B8C-AE12-901FB7F8A767}" type="presParOf" srcId="{A965274B-3D96-440A-AE82-F50DF1B49A33}" destId="{3D01CBCA-6E21-4E50-8B01-9A8866C515B0}" srcOrd="4" destOrd="0" presId="urn:microsoft.com/office/officeart/2008/layout/TitlePictureLineup"/>
    <dgm:cxn modelId="{557CDCCA-D4DF-4723-A479-50065BEF9A50}" type="presParOf" srcId="{3D01CBCA-6E21-4E50-8B01-9A8866C515B0}" destId="{B3E99A71-2BFC-428A-A5BD-7AEF3E404015}" srcOrd="0" destOrd="0" presId="urn:microsoft.com/office/officeart/2008/layout/TitlePictureLineup"/>
    <dgm:cxn modelId="{37653770-25A3-45ED-81F2-9B926F5A261B}" type="presParOf" srcId="{3D01CBCA-6E21-4E50-8B01-9A8866C515B0}" destId="{2B01AECA-C1F3-4A8A-9061-6A445D66307C}" srcOrd="1" destOrd="0" presId="urn:microsoft.com/office/officeart/2008/layout/TitlePictureLineup"/>
    <dgm:cxn modelId="{4B1A2298-4E12-45B5-A528-CFF1A5CCB9F9}" type="presParOf" srcId="{3D01CBCA-6E21-4E50-8B01-9A8866C515B0}" destId="{05A0F44D-97E5-4D04-A329-FB808A535A46}" srcOrd="2" destOrd="0" presId="urn:microsoft.com/office/officeart/2008/layout/TitlePictureLineup"/>
    <dgm:cxn modelId="{A0F325BF-6E88-4FF8-9212-DC6F58AB0210}" type="presParOf" srcId="{3D01CBCA-6E21-4E50-8B01-9A8866C515B0}" destId="{E2204E6E-DA0D-4107-B8A9-80C038ED5A61}" srcOrd="3" destOrd="0" presId="urn:microsoft.com/office/officeart/2008/layout/TitlePictureLineup"/>
    <dgm:cxn modelId="{5DB90885-D4B2-403B-8EE9-ECAC77097074}" type="presParOf" srcId="{A965274B-3D96-440A-AE82-F50DF1B49A33}" destId="{FB67A4AC-3EE1-4D52-A225-275168EDFE18}" srcOrd="5" destOrd="0" presId="urn:microsoft.com/office/officeart/2008/layout/TitlePictureLineup"/>
    <dgm:cxn modelId="{8DFD0C17-D9F8-4ACA-83A2-F61A789D5236}" type="presParOf" srcId="{A965274B-3D96-440A-AE82-F50DF1B49A33}" destId="{2722487B-AF30-49E3-A48E-478C85068105}" srcOrd="6" destOrd="0" presId="urn:microsoft.com/office/officeart/2008/layout/TitlePictureLineup"/>
    <dgm:cxn modelId="{CA36FE9F-D444-4FB2-9031-DDE6B66661F8}" type="presParOf" srcId="{2722487B-AF30-49E3-A48E-478C85068105}" destId="{0004F8F5-E2FC-48DB-B542-D514BF8A06CB}" srcOrd="0" destOrd="0" presId="urn:microsoft.com/office/officeart/2008/layout/TitlePictureLineup"/>
    <dgm:cxn modelId="{937AAF43-A257-48FA-8D54-130328C34AF2}" type="presParOf" srcId="{2722487B-AF30-49E3-A48E-478C85068105}" destId="{A55FC77D-5A4F-49F6-98AB-D095572F4337}" srcOrd="1" destOrd="0" presId="urn:microsoft.com/office/officeart/2008/layout/TitlePictureLineup"/>
    <dgm:cxn modelId="{AF1F7689-DCB7-4B0F-8C3A-98F3E699DDCD}" type="presParOf" srcId="{2722487B-AF30-49E3-A48E-478C85068105}" destId="{6DA475C3-C7B7-4600-B616-2885B16F07D5}" srcOrd="2" destOrd="0" presId="urn:microsoft.com/office/officeart/2008/layout/TitlePictureLineup"/>
    <dgm:cxn modelId="{457C053E-7696-4843-9FEB-F4317BC9055F}" type="presParOf" srcId="{2722487B-AF30-49E3-A48E-478C85068105}" destId="{65B0F27F-6137-497B-91C2-899B645F5BEA}" srcOrd="3" destOrd="0" presId="urn:microsoft.com/office/officeart/2008/layout/TitlePictureLineup"/>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DC73E-9551-4A75-8774-A923EC6DEA4F}"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955C60D7-A3F2-4DE5-BA1C-3AAC6174A721}">
      <dgm:prSet phldrT="[Text]"/>
      <dgm:spPr>
        <a:solidFill>
          <a:srgbClr val="34424D"/>
        </a:solidFill>
        <a:ln>
          <a:solidFill>
            <a:srgbClr val="34424D"/>
          </a:solidFill>
        </a:ln>
      </dgm:spPr>
      <dgm:t>
        <a:bodyPr/>
        <a:lstStyle/>
        <a:p>
          <a:r>
            <a:rPr lang="en-US" dirty="0"/>
            <a:t>Funding</a:t>
          </a:r>
        </a:p>
      </dgm:t>
    </dgm:pt>
    <dgm:pt modelId="{214840E8-1314-482C-92A3-46F4958312C7}" type="parTrans" cxnId="{DE39A64D-4DFC-4FFE-BA56-19E4B599B265}">
      <dgm:prSet/>
      <dgm:spPr/>
      <dgm:t>
        <a:bodyPr/>
        <a:lstStyle/>
        <a:p>
          <a:endParaRPr lang="en-US"/>
        </a:p>
      </dgm:t>
    </dgm:pt>
    <dgm:pt modelId="{583CBB13-C74A-4E9C-8670-F29F05946E30}" type="sibTrans" cxnId="{DE39A64D-4DFC-4FFE-BA56-19E4B599B265}">
      <dgm:prSet/>
      <dgm:spPr/>
      <dgm:t>
        <a:bodyPr/>
        <a:lstStyle/>
        <a:p>
          <a:endParaRPr lang="en-US"/>
        </a:p>
      </dgm:t>
    </dgm:pt>
    <dgm:pt modelId="{805E9D9E-58B9-470C-ADCF-674EAB4BF232}">
      <dgm:prSet phldrT="[Text]" custT="1"/>
      <dgm:spPr/>
      <dgm:t>
        <a:bodyPr/>
        <a:lstStyle/>
        <a:p>
          <a:r>
            <a:rPr lang="en-US" sz="1800" dirty="0"/>
            <a:t>Total funding for NCDOT is expected to </a:t>
          </a:r>
          <a:r>
            <a:rPr lang="en-US" sz="1800" b="1" dirty="0"/>
            <a:t>grow slower than inflation.</a:t>
          </a:r>
        </a:p>
      </dgm:t>
    </dgm:pt>
    <dgm:pt modelId="{F40960ED-36C4-46AE-AA72-008426CFA3EB}" type="parTrans" cxnId="{7CB4EECE-0FAC-4C32-AAE0-06A970703A09}">
      <dgm:prSet/>
      <dgm:spPr/>
      <dgm:t>
        <a:bodyPr/>
        <a:lstStyle/>
        <a:p>
          <a:endParaRPr lang="en-US"/>
        </a:p>
      </dgm:t>
    </dgm:pt>
    <dgm:pt modelId="{447CC503-9FD9-492E-B5C1-49CC26A3D641}" type="sibTrans" cxnId="{7CB4EECE-0FAC-4C32-AAE0-06A970703A09}">
      <dgm:prSet/>
      <dgm:spPr/>
      <dgm:t>
        <a:bodyPr/>
        <a:lstStyle/>
        <a:p>
          <a:endParaRPr lang="en-US"/>
        </a:p>
      </dgm:t>
    </dgm:pt>
    <dgm:pt modelId="{2CF8214F-9AEE-44C3-8F49-A20CE3ECBFBB}">
      <dgm:prSet phldrT="[Text]"/>
      <dgm:spPr>
        <a:solidFill>
          <a:srgbClr val="34424D"/>
        </a:solidFill>
        <a:ln>
          <a:solidFill>
            <a:srgbClr val="34424D"/>
          </a:solidFill>
        </a:ln>
      </dgm:spPr>
      <dgm:t>
        <a:bodyPr/>
        <a:lstStyle/>
        <a:p>
          <a:r>
            <a:rPr lang="en-US" dirty="0"/>
            <a:t>Technology</a:t>
          </a:r>
        </a:p>
      </dgm:t>
    </dgm:pt>
    <dgm:pt modelId="{61E22114-6D01-4F93-9B59-C6D5565E71A0}" type="parTrans" cxnId="{9BA39114-2AF2-482E-8D33-A6973D175376}">
      <dgm:prSet/>
      <dgm:spPr/>
      <dgm:t>
        <a:bodyPr/>
        <a:lstStyle/>
        <a:p>
          <a:endParaRPr lang="en-US"/>
        </a:p>
      </dgm:t>
    </dgm:pt>
    <dgm:pt modelId="{A38E6421-3D65-4BE2-98BE-C7B8FF547BD1}" type="sibTrans" cxnId="{9BA39114-2AF2-482E-8D33-A6973D175376}">
      <dgm:prSet/>
      <dgm:spPr/>
      <dgm:t>
        <a:bodyPr/>
        <a:lstStyle/>
        <a:p>
          <a:endParaRPr lang="en-US"/>
        </a:p>
      </dgm:t>
    </dgm:pt>
    <dgm:pt modelId="{62990A24-D429-4169-8D55-C41B8475FBA7}">
      <dgm:prSet phldrT="[Text]" custT="1"/>
      <dgm:spPr/>
      <dgm:t>
        <a:bodyPr/>
        <a:lstStyle/>
        <a:p>
          <a:r>
            <a:rPr lang="en-US" sz="1800" dirty="0"/>
            <a:t>Automated vehicles may be the </a:t>
          </a:r>
          <a:r>
            <a:rPr lang="en-US" sz="1800" b="1" dirty="0"/>
            <a:t>majority of new vehicle sales </a:t>
          </a:r>
          <a:r>
            <a:rPr lang="en-US" sz="1800" dirty="0"/>
            <a:t>in as soon as 20 years.</a:t>
          </a:r>
        </a:p>
      </dgm:t>
    </dgm:pt>
    <dgm:pt modelId="{C8744D6F-74D8-407E-AC12-E35DF66B60FD}" type="parTrans" cxnId="{40D74910-12C1-4E3F-9836-A74D34ADB1AB}">
      <dgm:prSet/>
      <dgm:spPr/>
      <dgm:t>
        <a:bodyPr/>
        <a:lstStyle/>
        <a:p>
          <a:endParaRPr lang="en-US"/>
        </a:p>
      </dgm:t>
    </dgm:pt>
    <dgm:pt modelId="{73C79F35-F8DA-41D6-8DEE-DB942E7F2DC2}" type="sibTrans" cxnId="{40D74910-12C1-4E3F-9836-A74D34ADB1AB}">
      <dgm:prSet/>
      <dgm:spPr/>
      <dgm:t>
        <a:bodyPr/>
        <a:lstStyle/>
        <a:p>
          <a:endParaRPr lang="en-US"/>
        </a:p>
      </dgm:t>
    </dgm:pt>
    <dgm:pt modelId="{639B852B-3B84-417D-968E-2931D2B9509E}">
      <dgm:prSet phldrT="[Text]"/>
      <dgm:spPr>
        <a:solidFill>
          <a:srgbClr val="34424D"/>
        </a:solidFill>
        <a:ln>
          <a:solidFill>
            <a:srgbClr val="34424D"/>
          </a:solidFill>
        </a:ln>
      </dgm:spPr>
      <dgm:t>
        <a:bodyPr/>
        <a:lstStyle/>
        <a:p>
          <a:r>
            <a:rPr lang="en-US" dirty="0"/>
            <a:t>Security</a:t>
          </a:r>
        </a:p>
      </dgm:t>
    </dgm:pt>
    <dgm:pt modelId="{A83F0DCB-752E-4140-866D-BCA8A18CFFCD}" type="parTrans" cxnId="{B2E6F88F-DF3A-4672-BAC3-283000132A30}">
      <dgm:prSet/>
      <dgm:spPr/>
      <dgm:t>
        <a:bodyPr/>
        <a:lstStyle/>
        <a:p>
          <a:endParaRPr lang="en-US"/>
        </a:p>
      </dgm:t>
    </dgm:pt>
    <dgm:pt modelId="{BBC4F5E5-52CD-4D20-821D-BB89D00A8C58}" type="sibTrans" cxnId="{B2E6F88F-DF3A-4672-BAC3-283000132A30}">
      <dgm:prSet/>
      <dgm:spPr/>
      <dgm:t>
        <a:bodyPr/>
        <a:lstStyle/>
        <a:p>
          <a:endParaRPr lang="en-US"/>
        </a:p>
      </dgm:t>
    </dgm:pt>
    <dgm:pt modelId="{0E0C479B-A408-4CD8-84C4-F1217566D659}">
      <dgm:prSet phldrT="[Text]" custT="1"/>
      <dgm:spPr/>
      <dgm:t>
        <a:bodyPr/>
        <a:lstStyle/>
        <a:p>
          <a:r>
            <a:rPr lang="en-US" sz="1800" b="0" dirty="0">
              <a:latin typeface="+mn-lt"/>
            </a:rPr>
            <a:t>The coast is likely to experience </a:t>
          </a:r>
          <a:r>
            <a:rPr lang="en-US" sz="1800" b="1" dirty="0">
              <a:latin typeface="+mn-lt"/>
            </a:rPr>
            <a:t>flooding</a:t>
          </a:r>
          <a:r>
            <a:rPr lang="en-US" sz="1800" dirty="0">
              <a:latin typeface="+mn-lt"/>
            </a:rPr>
            <a:t>. The </a:t>
          </a:r>
          <a:r>
            <a:rPr lang="en-US" sz="1800">
              <a:latin typeface="+mn-lt"/>
            </a:rPr>
            <a:t>mountains are </a:t>
          </a:r>
          <a:r>
            <a:rPr lang="en-US" sz="1800" dirty="0">
              <a:latin typeface="+mn-lt"/>
            </a:rPr>
            <a:t>likely to experience </a:t>
          </a:r>
          <a:r>
            <a:rPr lang="en-US" sz="1800" b="1" dirty="0">
              <a:latin typeface="+mn-lt"/>
            </a:rPr>
            <a:t>wildfires and mud slides</a:t>
          </a:r>
          <a:r>
            <a:rPr lang="en-US" sz="1800" dirty="0">
              <a:latin typeface="+mn-lt"/>
            </a:rPr>
            <a:t>. </a:t>
          </a:r>
          <a:endParaRPr lang="en-US" sz="1800" dirty="0"/>
        </a:p>
      </dgm:t>
    </dgm:pt>
    <dgm:pt modelId="{6A8D6211-B40A-4E01-A535-B1554B455D54}" type="parTrans" cxnId="{9E019E0E-D027-4D7A-A17E-3A643BE8B149}">
      <dgm:prSet/>
      <dgm:spPr/>
      <dgm:t>
        <a:bodyPr/>
        <a:lstStyle/>
        <a:p>
          <a:endParaRPr lang="en-US"/>
        </a:p>
      </dgm:t>
    </dgm:pt>
    <dgm:pt modelId="{6A95414E-F30D-4609-AA51-AB95498985ED}" type="sibTrans" cxnId="{9E019E0E-D027-4D7A-A17E-3A643BE8B149}">
      <dgm:prSet/>
      <dgm:spPr/>
      <dgm:t>
        <a:bodyPr/>
        <a:lstStyle/>
        <a:p>
          <a:endParaRPr lang="en-US"/>
        </a:p>
      </dgm:t>
    </dgm:pt>
    <dgm:pt modelId="{39579A40-99E4-4882-B2F5-4188FD3BA869}">
      <dgm:prSet phldrT="[Text]"/>
      <dgm:spPr>
        <a:solidFill>
          <a:srgbClr val="34424D"/>
        </a:solidFill>
        <a:ln>
          <a:solidFill>
            <a:srgbClr val="34424D"/>
          </a:solidFill>
        </a:ln>
      </dgm:spPr>
      <dgm:t>
        <a:bodyPr/>
        <a:lstStyle/>
        <a:p>
          <a:r>
            <a:rPr lang="en-US" dirty="0"/>
            <a:t>Resiliency</a:t>
          </a:r>
        </a:p>
      </dgm:t>
    </dgm:pt>
    <dgm:pt modelId="{EF909D46-F96F-469C-BA0A-873DAC3A0DF5}" type="parTrans" cxnId="{A7B4F358-A699-47C4-B697-157A1C9B04EF}">
      <dgm:prSet/>
      <dgm:spPr/>
      <dgm:t>
        <a:bodyPr/>
        <a:lstStyle/>
        <a:p>
          <a:endParaRPr lang="en-US"/>
        </a:p>
      </dgm:t>
    </dgm:pt>
    <dgm:pt modelId="{6743AA34-2F7D-4654-9F6D-C1C7A8BEF0B9}" type="sibTrans" cxnId="{A7B4F358-A699-47C4-B697-157A1C9B04EF}">
      <dgm:prSet/>
      <dgm:spPr/>
      <dgm:t>
        <a:bodyPr/>
        <a:lstStyle/>
        <a:p>
          <a:endParaRPr lang="en-US"/>
        </a:p>
      </dgm:t>
    </dgm:pt>
    <dgm:pt modelId="{FBEE9F4B-80C9-4CBE-8350-56E69D86396A}">
      <dgm:prSet phldrT="[Text]" custT="1"/>
      <dgm:spPr/>
      <dgm:t>
        <a:bodyPr/>
        <a:lstStyle/>
        <a:p>
          <a:r>
            <a:rPr lang="en-US" sz="1800" dirty="0"/>
            <a:t>Rail, maritime, air, and roadway environments are all potential sites for </a:t>
          </a:r>
          <a:r>
            <a:rPr lang="en-US" sz="1800" b="1" dirty="0"/>
            <a:t>emergencies or security breaches.</a:t>
          </a:r>
        </a:p>
      </dgm:t>
    </dgm:pt>
    <dgm:pt modelId="{88AA2D82-0F95-44DD-BDEB-E176333E17D1}" type="parTrans" cxnId="{DB95033D-4F18-47E6-AEE0-5C44EA508922}">
      <dgm:prSet/>
      <dgm:spPr/>
      <dgm:t>
        <a:bodyPr/>
        <a:lstStyle/>
        <a:p>
          <a:endParaRPr lang="en-US"/>
        </a:p>
      </dgm:t>
    </dgm:pt>
    <dgm:pt modelId="{68864406-E37D-4816-AC07-A13F662AF55A}" type="sibTrans" cxnId="{DB95033D-4F18-47E6-AEE0-5C44EA508922}">
      <dgm:prSet/>
      <dgm:spPr/>
      <dgm:t>
        <a:bodyPr/>
        <a:lstStyle/>
        <a:p>
          <a:endParaRPr lang="en-US"/>
        </a:p>
      </dgm:t>
    </dgm:pt>
    <dgm:pt modelId="{A965274B-3D96-440A-AE82-F50DF1B49A33}" type="pres">
      <dgm:prSet presAssocID="{0D9DC73E-9551-4A75-8774-A923EC6DEA4F}" presName="Name0" presStyleCnt="0">
        <dgm:presLayoutVars>
          <dgm:dir/>
        </dgm:presLayoutVars>
      </dgm:prSet>
      <dgm:spPr/>
    </dgm:pt>
    <dgm:pt modelId="{F1702225-C92D-4D16-B95D-B993D0717493}" type="pres">
      <dgm:prSet presAssocID="{955C60D7-A3F2-4DE5-BA1C-3AAC6174A721}" presName="composite" presStyleCnt="0"/>
      <dgm:spPr/>
    </dgm:pt>
    <dgm:pt modelId="{14C88243-070B-4739-A06E-104C86DE77E1}" type="pres">
      <dgm:prSet presAssocID="{955C60D7-A3F2-4DE5-BA1C-3AAC6174A721}" presName="Accent" presStyleLbl="alignAcc1" presStyleIdx="0" presStyleCnt="4"/>
      <dgm:spPr>
        <a:ln>
          <a:solidFill>
            <a:srgbClr val="34424D"/>
          </a:solidFill>
        </a:ln>
      </dgm:spPr>
    </dgm:pt>
    <dgm:pt modelId="{B6747255-F552-4937-BA83-C835B4DECD70}" type="pres">
      <dgm:prSet presAssocID="{955C60D7-A3F2-4DE5-BA1C-3AAC6174A721}" presName="Image" presStyleLbl="node1" presStyleIdx="0" presStyleCnt="4" custScaleX="87395" custScaleY="90974"/>
      <dgm:spPr>
        <a:blipFill rotWithShape="1">
          <a:blip xmlns:r="http://schemas.openxmlformats.org/officeDocument/2006/relationships" r:embed="rId1"/>
          <a:stretch>
            <a:fillRect/>
          </a:stretch>
        </a:blipFill>
      </dgm:spPr>
    </dgm:pt>
    <dgm:pt modelId="{4F7D173E-BA55-4EFE-B210-9E5D5F07F10B}" type="pres">
      <dgm:prSet presAssocID="{955C60D7-A3F2-4DE5-BA1C-3AAC6174A721}" presName="Child" presStyleLbl="revTx" presStyleIdx="0" presStyleCnt="4">
        <dgm:presLayoutVars>
          <dgm:bulletEnabled val="1"/>
        </dgm:presLayoutVars>
      </dgm:prSet>
      <dgm:spPr/>
    </dgm:pt>
    <dgm:pt modelId="{7F8D5968-8593-49E8-A1D5-F833A189A433}" type="pres">
      <dgm:prSet presAssocID="{955C60D7-A3F2-4DE5-BA1C-3AAC6174A721}" presName="Parent" presStyleLbl="alignNode1" presStyleIdx="0" presStyleCnt="4">
        <dgm:presLayoutVars>
          <dgm:bulletEnabled val="1"/>
        </dgm:presLayoutVars>
      </dgm:prSet>
      <dgm:spPr/>
    </dgm:pt>
    <dgm:pt modelId="{DF447469-6EAA-4D42-A279-285A96320133}" type="pres">
      <dgm:prSet presAssocID="{583CBB13-C74A-4E9C-8670-F29F05946E30}" presName="sibTrans" presStyleCnt="0"/>
      <dgm:spPr/>
    </dgm:pt>
    <dgm:pt modelId="{0CD154A6-1DD3-4CB1-9DFF-F53FC58C0708}" type="pres">
      <dgm:prSet presAssocID="{2CF8214F-9AEE-44C3-8F49-A20CE3ECBFBB}" presName="composite" presStyleCnt="0"/>
      <dgm:spPr/>
    </dgm:pt>
    <dgm:pt modelId="{A506B801-E837-41AC-912E-C9126F1DAA64}" type="pres">
      <dgm:prSet presAssocID="{2CF8214F-9AEE-44C3-8F49-A20CE3ECBFBB}" presName="Accent" presStyleLbl="alignAcc1" presStyleIdx="1" presStyleCnt="4"/>
      <dgm:spPr>
        <a:ln>
          <a:solidFill>
            <a:srgbClr val="34424D"/>
          </a:solidFill>
        </a:ln>
      </dgm:spPr>
    </dgm:pt>
    <dgm:pt modelId="{6D559A2F-4E0F-4C9C-BEB7-C7FB4951C520}" type="pres">
      <dgm:prSet presAssocID="{2CF8214F-9AEE-44C3-8F49-A20CE3ECBFBB}" presName="Image" presStyleLbl="node1" presStyleIdx="1" presStyleCnt="4" custScaleX="94703" custScaleY="92791"/>
      <dgm:spPr>
        <a:blipFill rotWithShape="1">
          <a:blip xmlns:r="http://schemas.openxmlformats.org/officeDocument/2006/relationships" r:embed="rId2"/>
          <a:stretch>
            <a:fillRect/>
          </a:stretch>
        </a:blipFill>
      </dgm:spPr>
    </dgm:pt>
    <dgm:pt modelId="{28281C1F-7541-4655-9014-7B612EAEE8ED}" type="pres">
      <dgm:prSet presAssocID="{2CF8214F-9AEE-44C3-8F49-A20CE3ECBFBB}" presName="Child" presStyleLbl="revTx" presStyleIdx="1" presStyleCnt="4">
        <dgm:presLayoutVars>
          <dgm:bulletEnabled val="1"/>
        </dgm:presLayoutVars>
      </dgm:prSet>
      <dgm:spPr/>
    </dgm:pt>
    <dgm:pt modelId="{73BF9898-1CAA-44B5-ABFF-15E3F3F67A77}" type="pres">
      <dgm:prSet presAssocID="{2CF8214F-9AEE-44C3-8F49-A20CE3ECBFBB}" presName="Parent" presStyleLbl="alignNode1" presStyleIdx="1" presStyleCnt="4">
        <dgm:presLayoutVars>
          <dgm:bulletEnabled val="1"/>
        </dgm:presLayoutVars>
      </dgm:prSet>
      <dgm:spPr/>
    </dgm:pt>
    <dgm:pt modelId="{20A677F5-693B-4830-8C67-C4521EDE74E8}" type="pres">
      <dgm:prSet presAssocID="{A38E6421-3D65-4BE2-98BE-C7B8FF547BD1}" presName="sibTrans" presStyleCnt="0"/>
      <dgm:spPr/>
    </dgm:pt>
    <dgm:pt modelId="{2722487B-AF30-49E3-A48E-478C85068105}" type="pres">
      <dgm:prSet presAssocID="{639B852B-3B84-417D-968E-2931D2B9509E}" presName="composite" presStyleCnt="0"/>
      <dgm:spPr/>
    </dgm:pt>
    <dgm:pt modelId="{0004F8F5-E2FC-48DB-B542-D514BF8A06CB}" type="pres">
      <dgm:prSet presAssocID="{639B852B-3B84-417D-968E-2931D2B9509E}" presName="Accent" presStyleLbl="alignAcc1" presStyleIdx="2" presStyleCnt="4"/>
      <dgm:spPr>
        <a:ln>
          <a:solidFill>
            <a:srgbClr val="34424D"/>
          </a:solidFill>
        </a:ln>
      </dgm:spPr>
    </dgm:pt>
    <dgm:pt modelId="{A55FC77D-5A4F-49F6-98AB-D095572F4337}" type="pres">
      <dgm:prSet presAssocID="{639B852B-3B84-417D-968E-2931D2B9509E}" presName="Image" presStyleLbl="node1" presStyleIdx="2" presStyleCnt="4" custScaleX="80205"/>
      <dgm:spPr>
        <a:blipFill rotWithShape="1">
          <a:blip xmlns:r="http://schemas.openxmlformats.org/officeDocument/2006/relationships" r:embed="rId3"/>
          <a:stretch>
            <a:fillRect/>
          </a:stretch>
        </a:blipFill>
      </dgm:spPr>
    </dgm:pt>
    <dgm:pt modelId="{6DA475C3-C7B7-4600-B616-2885B16F07D5}" type="pres">
      <dgm:prSet presAssocID="{639B852B-3B84-417D-968E-2931D2B9509E}" presName="Child" presStyleLbl="revTx" presStyleIdx="2" presStyleCnt="4">
        <dgm:presLayoutVars>
          <dgm:bulletEnabled val="1"/>
        </dgm:presLayoutVars>
      </dgm:prSet>
      <dgm:spPr/>
    </dgm:pt>
    <dgm:pt modelId="{65B0F27F-6137-497B-91C2-899B645F5BEA}" type="pres">
      <dgm:prSet presAssocID="{639B852B-3B84-417D-968E-2931D2B9509E}" presName="Parent" presStyleLbl="alignNode1" presStyleIdx="2" presStyleCnt="4">
        <dgm:presLayoutVars>
          <dgm:bulletEnabled val="1"/>
        </dgm:presLayoutVars>
      </dgm:prSet>
      <dgm:spPr/>
    </dgm:pt>
    <dgm:pt modelId="{E4AF56E3-CF5C-4205-8AF9-034C841F57C8}" type="pres">
      <dgm:prSet presAssocID="{BBC4F5E5-52CD-4D20-821D-BB89D00A8C58}" presName="sibTrans" presStyleCnt="0"/>
      <dgm:spPr/>
    </dgm:pt>
    <dgm:pt modelId="{E7357BF2-9036-42F4-A938-BE09935B6D0F}" type="pres">
      <dgm:prSet presAssocID="{39579A40-99E4-4882-B2F5-4188FD3BA869}" presName="composite" presStyleCnt="0"/>
      <dgm:spPr/>
    </dgm:pt>
    <dgm:pt modelId="{823EEC3B-26DA-4558-8BE0-638FCBB34F3F}" type="pres">
      <dgm:prSet presAssocID="{39579A40-99E4-4882-B2F5-4188FD3BA869}" presName="Accent" presStyleLbl="alignAcc1" presStyleIdx="3" presStyleCnt="4"/>
      <dgm:spPr>
        <a:ln>
          <a:solidFill>
            <a:srgbClr val="34424D"/>
          </a:solidFill>
        </a:ln>
      </dgm:spPr>
    </dgm:pt>
    <dgm:pt modelId="{A371A675-8950-4806-9E07-0760388ED85C}" type="pres">
      <dgm:prSet presAssocID="{39579A40-99E4-4882-B2F5-4188FD3BA869}" presName="Image" presStyleLbl="node1" presStyleIdx="3" presStyleCnt="4" custScaleX="88767" custScaleY="88767"/>
      <dgm:spPr>
        <a:blipFill rotWithShape="1">
          <a:blip xmlns:r="http://schemas.openxmlformats.org/officeDocument/2006/relationships" r:embed="rId4"/>
          <a:stretch>
            <a:fillRect/>
          </a:stretch>
        </a:blipFill>
      </dgm:spPr>
    </dgm:pt>
    <dgm:pt modelId="{2365F05B-0D96-4146-B41B-CBBE32107108}" type="pres">
      <dgm:prSet presAssocID="{39579A40-99E4-4882-B2F5-4188FD3BA869}" presName="Child" presStyleLbl="revTx" presStyleIdx="3" presStyleCnt="4">
        <dgm:presLayoutVars>
          <dgm:bulletEnabled val="1"/>
        </dgm:presLayoutVars>
      </dgm:prSet>
      <dgm:spPr/>
    </dgm:pt>
    <dgm:pt modelId="{CEC688FC-706A-457D-8313-A4FAE186DE1D}" type="pres">
      <dgm:prSet presAssocID="{39579A40-99E4-4882-B2F5-4188FD3BA869}" presName="Parent" presStyleLbl="alignNode1" presStyleIdx="3" presStyleCnt="4">
        <dgm:presLayoutVars>
          <dgm:bulletEnabled val="1"/>
        </dgm:presLayoutVars>
      </dgm:prSet>
      <dgm:spPr/>
    </dgm:pt>
  </dgm:ptLst>
  <dgm:cxnLst>
    <dgm:cxn modelId="{52935004-D43E-4C63-AE15-B4621179AEB3}" type="presOf" srcId="{39579A40-99E4-4882-B2F5-4188FD3BA869}" destId="{CEC688FC-706A-457D-8313-A4FAE186DE1D}" srcOrd="0" destOrd="0" presId="urn:microsoft.com/office/officeart/2008/layout/TitlePictureLineup"/>
    <dgm:cxn modelId="{9E019E0E-D027-4D7A-A17E-3A643BE8B149}" srcId="{39579A40-99E4-4882-B2F5-4188FD3BA869}" destId="{0E0C479B-A408-4CD8-84C4-F1217566D659}" srcOrd="0" destOrd="0" parTransId="{6A8D6211-B40A-4E01-A535-B1554B455D54}" sibTransId="{6A95414E-F30D-4609-AA51-AB95498985ED}"/>
    <dgm:cxn modelId="{12CFBC0E-CAEF-4F7D-A534-BF33E2D143EC}" type="presOf" srcId="{805E9D9E-58B9-470C-ADCF-674EAB4BF232}" destId="{4F7D173E-BA55-4EFE-B210-9E5D5F07F10B}" srcOrd="0" destOrd="0" presId="urn:microsoft.com/office/officeart/2008/layout/TitlePictureLineup"/>
    <dgm:cxn modelId="{40D74910-12C1-4E3F-9836-A74D34ADB1AB}" srcId="{2CF8214F-9AEE-44C3-8F49-A20CE3ECBFBB}" destId="{62990A24-D429-4169-8D55-C41B8475FBA7}" srcOrd="0" destOrd="0" parTransId="{C8744D6F-74D8-407E-AC12-E35DF66B60FD}" sibTransId="{73C79F35-F8DA-41D6-8DEE-DB942E7F2DC2}"/>
    <dgm:cxn modelId="{9BA39114-2AF2-482E-8D33-A6973D175376}" srcId="{0D9DC73E-9551-4A75-8774-A923EC6DEA4F}" destId="{2CF8214F-9AEE-44C3-8F49-A20CE3ECBFBB}" srcOrd="1" destOrd="0" parTransId="{61E22114-6D01-4F93-9B59-C6D5565E71A0}" sibTransId="{A38E6421-3D65-4BE2-98BE-C7B8FF547BD1}"/>
    <dgm:cxn modelId="{7097692D-01C9-47C5-B57A-2D1BD522D78D}" type="presOf" srcId="{0E0C479B-A408-4CD8-84C4-F1217566D659}" destId="{2365F05B-0D96-4146-B41B-CBBE32107108}" srcOrd="0" destOrd="0" presId="urn:microsoft.com/office/officeart/2008/layout/TitlePictureLineup"/>
    <dgm:cxn modelId="{506E7038-EE94-4DE3-BDEF-52DAC84540BF}" type="presOf" srcId="{62990A24-D429-4169-8D55-C41B8475FBA7}" destId="{28281C1F-7541-4655-9014-7B612EAEE8ED}" srcOrd="0" destOrd="0" presId="urn:microsoft.com/office/officeart/2008/layout/TitlePictureLineup"/>
    <dgm:cxn modelId="{C27B8D3A-FF02-4855-9B8F-8CF2506EEDBB}" type="presOf" srcId="{FBEE9F4B-80C9-4CBE-8350-56E69D86396A}" destId="{6DA475C3-C7B7-4600-B616-2885B16F07D5}" srcOrd="0" destOrd="0" presId="urn:microsoft.com/office/officeart/2008/layout/TitlePictureLineup"/>
    <dgm:cxn modelId="{DB95033D-4F18-47E6-AEE0-5C44EA508922}" srcId="{639B852B-3B84-417D-968E-2931D2B9509E}" destId="{FBEE9F4B-80C9-4CBE-8350-56E69D86396A}" srcOrd="0" destOrd="0" parTransId="{88AA2D82-0F95-44DD-BDEB-E176333E17D1}" sibTransId="{68864406-E37D-4816-AC07-A13F662AF55A}"/>
    <dgm:cxn modelId="{E70DD245-06E5-4BCD-879D-FB7078131DC2}" type="presOf" srcId="{955C60D7-A3F2-4DE5-BA1C-3AAC6174A721}" destId="{7F8D5968-8593-49E8-A1D5-F833A189A433}" srcOrd="0" destOrd="0" presId="urn:microsoft.com/office/officeart/2008/layout/TitlePictureLineup"/>
    <dgm:cxn modelId="{DE39A64D-4DFC-4FFE-BA56-19E4B599B265}" srcId="{0D9DC73E-9551-4A75-8774-A923EC6DEA4F}" destId="{955C60D7-A3F2-4DE5-BA1C-3AAC6174A721}" srcOrd="0" destOrd="0" parTransId="{214840E8-1314-482C-92A3-46F4958312C7}" sibTransId="{583CBB13-C74A-4E9C-8670-F29F05946E30}"/>
    <dgm:cxn modelId="{A7B4F358-A699-47C4-B697-157A1C9B04EF}" srcId="{0D9DC73E-9551-4A75-8774-A923EC6DEA4F}" destId="{39579A40-99E4-4882-B2F5-4188FD3BA869}" srcOrd="3" destOrd="0" parTransId="{EF909D46-F96F-469C-BA0A-873DAC3A0DF5}" sibTransId="{6743AA34-2F7D-4654-9F6D-C1C7A8BEF0B9}"/>
    <dgm:cxn modelId="{B2E6F88F-DF3A-4672-BAC3-283000132A30}" srcId="{0D9DC73E-9551-4A75-8774-A923EC6DEA4F}" destId="{639B852B-3B84-417D-968E-2931D2B9509E}" srcOrd="2" destOrd="0" parTransId="{A83F0DCB-752E-4140-866D-BCA8A18CFFCD}" sibTransId="{BBC4F5E5-52CD-4D20-821D-BB89D00A8C58}"/>
    <dgm:cxn modelId="{44DC6099-0881-434E-AA46-5DFA6B1986AA}" type="presOf" srcId="{2CF8214F-9AEE-44C3-8F49-A20CE3ECBFBB}" destId="{73BF9898-1CAA-44B5-ABFF-15E3F3F67A77}" srcOrd="0" destOrd="0" presId="urn:microsoft.com/office/officeart/2008/layout/TitlePictureLineup"/>
    <dgm:cxn modelId="{7CB4EECE-0FAC-4C32-AAE0-06A970703A09}" srcId="{955C60D7-A3F2-4DE5-BA1C-3AAC6174A721}" destId="{805E9D9E-58B9-470C-ADCF-674EAB4BF232}" srcOrd="0" destOrd="0" parTransId="{F40960ED-36C4-46AE-AA72-008426CFA3EB}" sibTransId="{447CC503-9FD9-492E-B5C1-49CC26A3D641}"/>
    <dgm:cxn modelId="{0CA097E8-39BA-4918-A2E5-76C6A3473095}" type="presOf" srcId="{639B852B-3B84-417D-968E-2931D2B9509E}" destId="{65B0F27F-6137-497B-91C2-899B645F5BEA}" srcOrd="0" destOrd="0" presId="urn:microsoft.com/office/officeart/2008/layout/TitlePictureLineup"/>
    <dgm:cxn modelId="{FB79D3F9-6628-4248-B7FF-C40E3FF54558}" type="presOf" srcId="{0D9DC73E-9551-4A75-8774-A923EC6DEA4F}" destId="{A965274B-3D96-440A-AE82-F50DF1B49A33}" srcOrd="0" destOrd="0" presId="urn:microsoft.com/office/officeart/2008/layout/TitlePictureLineup"/>
    <dgm:cxn modelId="{8F934EFE-A526-4AAB-83AE-4F632C86EA6E}" type="presParOf" srcId="{A965274B-3D96-440A-AE82-F50DF1B49A33}" destId="{F1702225-C92D-4D16-B95D-B993D0717493}" srcOrd="0" destOrd="0" presId="urn:microsoft.com/office/officeart/2008/layout/TitlePictureLineup"/>
    <dgm:cxn modelId="{95446DC1-532F-4BAC-BEA6-B95D15530517}" type="presParOf" srcId="{F1702225-C92D-4D16-B95D-B993D0717493}" destId="{14C88243-070B-4739-A06E-104C86DE77E1}" srcOrd="0" destOrd="0" presId="urn:microsoft.com/office/officeart/2008/layout/TitlePictureLineup"/>
    <dgm:cxn modelId="{07B4AE9B-0D98-4616-A587-B19A5F510683}" type="presParOf" srcId="{F1702225-C92D-4D16-B95D-B993D0717493}" destId="{B6747255-F552-4937-BA83-C835B4DECD70}" srcOrd="1" destOrd="0" presId="urn:microsoft.com/office/officeart/2008/layout/TitlePictureLineup"/>
    <dgm:cxn modelId="{63514708-0900-45CF-8EC2-F648485B476E}" type="presParOf" srcId="{F1702225-C92D-4D16-B95D-B993D0717493}" destId="{4F7D173E-BA55-4EFE-B210-9E5D5F07F10B}" srcOrd="2" destOrd="0" presId="urn:microsoft.com/office/officeart/2008/layout/TitlePictureLineup"/>
    <dgm:cxn modelId="{76F68DAC-D020-496B-8536-2505569D32A1}" type="presParOf" srcId="{F1702225-C92D-4D16-B95D-B993D0717493}" destId="{7F8D5968-8593-49E8-A1D5-F833A189A433}" srcOrd="3" destOrd="0" presId="urn:microsoft.com/office/officeart/2008/layout/TitlePictureLineup"/>
    <dgm:cxn modelId="{710A5092-FFB8-432D-8967-3FBE53AB228F}" type="presParOf" srcId="{A965274B-3D96-440A-AE82-F50DF1B49A33}" destId="{DF447469-6EAA-4D42-A279-285A96320133}" srcOrd="1" destOrd="0" presId="urn:microsoft.com/office/officeart/2008/layout/TitlePictureLineup"/>
    <dgm:cxn modelId="{8678AE95-06A5-4292-8857-BAEAF8030B39}" type="presParOf" srcId="{A965274B-3D96-440A-AE82-F50DF1B49A33}" destId="{0CD154A6-1DD3-4CB1-9DFF-F53FC58C0708}" srcOrd="2" destOrd="0" presId="urn:microsoft.com/office/officeart/2008/layout/TitlePictureLineup"/>
    <dgm:cxn modelId="{2E6E9FE5-FCB5-4752-A2C1-FE630C6D2784}" type="presParOf" srcId="{0CD154A6-1DD3-4CB1-9DFF-F53FC58C0708}" destId="{A506B801-E837-41AC-912E-C9126F1DAA64}" srcOrd="0" destOrd="0" presId="urn:microsoft.com/office/officeart/2008/layout/TitlePictureLineup"/>
    <dgm:cxn modelId="{83DBB651-2F52-4624-BD58-81A72E317388}" type="presParOf" srcId="{0CD154A6-1DD3-4CB1-9DFF-F53FC58C0708}" destId="{6D559A2F-4E0F-4C9C-BEB7-C7FB4951C520}" srcOrd="1" destOrd="0" presId="urn:microsoft.com/office/officeart/2008/layout/TitlePictureLineup"/>
    <dgm:cxn modelId="{806EA194-CE53-4CEA-8DC5-2024ED26CB0C}" type="presParOf" srcId="{0CD154A6-1DD3-4CB1-9DFF-F53FC58C0708}" destId="{28281C1F-7541-4655-9014-7B612EAEE8ED}" srcOrd="2" destOrd="0" presId="urn:microsoft.com/office/officeart/2008/layout/TitlePictureLineup"/>
    <dgm:cxn modelId="{760FEF3B-E9BA-4DE6-BE3F-61FF999FD1D1}" type="presParOf" srcId="{0CD154A6-1DD3-4CB1-9DFF-F53FC58C0708}" destId="{73BF9898-1CAA-44B5-ABFF-15E3F3F67A77}" srcOrd="3" destOrd="0" presId="urn:microsoft.com/office/officeart/2008/layout/TitlePictureLineup"/>
    <dgm:cxn modelId="{A7189A13-BD7E-43B3-B192-E6A39B771FCB}" type="presParOf" srcId="{A965274B-3D96-440A-AE82-F50DF1B49A33}" destId="{20A677F5-693B-4830-8C67-C4521EDE74E8}" srcOrd="3" destOrd="0" presId="urn:microsoft.com/office/officeart/2008/layout/TitlePictureLineup"/>
    <dgm:cxn modelId="{8DFD0C17-D9F8-4ACA-83A2-F61A789D5236}" type="presParOf" srcId="{A965274B-3D96-440A-AE82-F50DF1B49A33}" destId="{2722487B-AF30-49E3-A48E-478C85068105}" srcOrd="4" destOrd="0" presId="urn:microsoft.com/office/officeart/2008/layout/TitlePictureLineup"/>
    <dgm:cxn modelId="{CA36FE9F-D444-4FB2-9031-DDE6B66661F8}" type="presParOf" srcId="{2722487B-AF30-49E3-A48E-478C85068105}" destId="{0004F8F5-E2FC-48DB-B542-D514BF8A06CB}" srcOrd="0" destOrd="0" presId="urn:microsoft.com/office/officeart/2008/layout/TitlePictureLineup"/>
    <dgm:cxn modelId="{937AAF43-A257-48FA-8D54-130328C34AF2}" type="presParOf" srcId="{2722487B-AF30-49E3-A48E-478C85068105}" destId="{A55FC77D-5A4F-49F6-98AB-D095572F4337}" srcOrd="1" destOrd="0" presId="urn:microsoft.com/office/officeart/2008/layout/TitlePictureLineup"/>
    <dgm:cxn modelId="{AF1F7689-DCB7-4B0F-8C3A-98F3E699DDCD}" type="presParOf" srcId="{2722487B-AF30-49E3-A48E-478C85068105}" destId="{6DA475C3-C7B7-4600-B616-2885B16F07D5}" srcOrd="2" destOrd="0" presId="urn:microsoft.com/office/officeart/2008/layout/TitlePictureLineup"/>
    <dgm:cxn modelId="{457C053E-7696-4843-9FEB-F4317BC9055F}" type="presParOf" srcId="{2722487B-AF30-49E3-A48E-478C85068105}" destId="{65B0F27F-6137-497B-91C2-899B645F5BEA}" srcOrd="3" destOrd="0" presId="urn:microsoft.com/office/officeart/2008/layout/TitlePictureLineup"/>
    <dgm:cxn modelId="{5A384CAB-37CD-43BE-8395-90CAD624102D}" type="presParOf" srcId="{A965274B-3D96-440A-AE82-F50DF1B49A33}" destId="{E4AF56E3-CF5C-4205-8AF9-034C841F57C8}" srcOrd="5" destOrd="0" presId="urn:microsoft.com/office/officeart/2008/layout/TitlePictureLineup"/>
    <dgm:cxn modelId="{B7B80460-FA66-48C4-873E-F84AF638F6BB}" type="presParOf" srcId="{A965274B-3D96-440A-AE82-F50DF1B49A33}" destId="{E7357BF2-9036-42F4-A938-BE09935B6D0F}" srcOrd="6" destOrd="0" presId="urn:microsoft.com/office/officeart/2008/layout/TitlePictureLineup"/>
    <dgm:cxn modelId="{34179A47-77AB-45E7-ABE1-33428096C28C}" type="presParOf" srcId="{E7357BF2-9036-42F4-A938-BE09935B6D0F}" destId="{823EEC3B-26DA-4558-8BE0-638FCBB34F3F}" srcOrd="0" destOrd="0" presId="urn:microsoft.com/office/officeart/2008/layout/TitlePictureLineup"/>
    <dgm:cxn modelId="{3CACB5BA-4EEE-4201-A6DA-C9FE3F090209}" type="presParOf" srcId="{E7357BF2-9036-42F4-A938-BE09935B6D0F}" destId="{A371A675-8950-4806-9E07-0760388ED85C}" srcOrd="1" destOrd="0" presId="urn:microsoft.com/office/officeart/2008/layout/TitlePictureLineup"/>
    <dgm:cxn modelId="{1CB474B2-DD2A-4EDA-8B33-29B2CE571D34}" type="presParOf" srcId="{E7357BF2-9036-42F4-A938-BE09935B6D0F}" destId="{2365F05B-0D96-4146-B41B-CBBE32107108}" srcOrd="2" destOrd="0" presId="urn:microsoft.com/office/officeart/2008/layout/TitlePictureLineup"/>
    <dgm:cxn modelId="{B0C459A6-7AF3-40C4-B5E1-C24331AAB124}" type="presParOf" srcId="{E7357BF2-9036-42F4-A938-BE09935B6D0F}" destId="{CEC688FC-706A-457D-8313-A4FAE186DE1D}"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F2DF8-E9B2-4990-8DF9-3FB19D2FE95A}">
      <dsp:nvSpPr>
        <dsp:cNvPr id="0" name=""/>
        <dsp:cNvSpPr/>
      </dsp:nvSpPr>
      <dsp:spPr>
        <a:xfrm>
          <a:off x="0" y="44979"/>
          <a:ext cx="6096000" cy="911430"/>
        </a:xfrm>
        <a:prstGeom prst="roundRect">
          <a:avLst/>
        </a:prstGeom>
        <a:solidFill>
          <a:srgbClr val="3442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Overview</a:t>
          </a:r>
        </a:p>
      </dsp:txBody>
      <dsp:txXfrm>
        <a:off x="44492" y="89471"/>
        <a:ext cx="6007016" cy="822446"/>
      </dsp:txXfrm>
    </dsp:sp>
    <dsp:sp modelId="{56BDB187-5CD9-4771-89FB-3C8FCFE9ED4C}">
      <dsp:nvSpPr>
        <dsp:cNvPr id="0" name=""/>
        <dsp:cNvSpPr/>
      </dsp:nvSpPr>
      <dsp:spPr>
        <a:xfrm>
          <a:off x="0" y="1065849"/>
          <a:ext cx="6096000" cy="911430"/>
        </a:xfrm>
        <a:prstGeom prst="roundRect">
          <a:avLst/>
        </a:prstGeom>
        <a:solidFill>
          <a:srgbClr val="3442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Making Your Voice Heard</a:t>
          </a:r>
        </a:p>
      </dsp:txBody>
      <dsp:txXfrm>
        <a:off x="44492" y="1110341"/>
        <a:ext cx="6007016" cy="822446"/>
      </dsp:txXfrm>
    </dsp:sp>
    <dsp:sp modelId="{20A15E6B-9056-43F2-BAC4-7F64D314A024}">
      <dsp:nvSpPr>
        <dsp:cNvPr id="0" name=""/>
        <dsp:cNvSpPr/>
      </dsp:nvSpPr>
      <dsp:spPr>
        <a:xfrm>
          <a:off x="0" y="2086719"/>
          <a:ext cx="6096000" cy="911430"/>
        </a:xfrm>
        <a:prstGeom prst="roundRect">
          <a:avLst/>
        </a:prstGeom>
        <a:solidFill>
          <a:srgbClr val="3442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Planning for Uncertainties</a:t>
          </a:r>
        </a:p>
      </dsp:txBody>
      <dsp:txXfrm>
        <a:off x="44492" y="2131211"/>
        <a:ext cx="6007016" cy="822446"/>
      </dsp:txXfrm>
    </dsp:sp>
    <dsp:sp modelId="{82EAEF09-3F37-49CC-80FD-25AEBD469A69}">
      <dsp:nvSpPr>
        <dsp:cNvPr id="0" name=""/>
        <dsp:cNvSpPr/>
      </dsp:nvSpPr>
      <dsp:spPr>
        <a:xfrm>
          <a:off x="0" y="3107590"/>
          <a:ext cx="6096000" cy="911430"/>
        </a:xfrm>
        <a:prstGeom prst="roundRect">
          <a:avLst/>
        </a:prstGeom>
        <a:solidFill>
          <a:srgbClr val="3442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What Do You Think?</a:t>
          </a:r>
        </a:p>
      </dsp:txBody>
      <dsp:txXfrm>
        <a:off x="44492" y="3152082"/>
        <a:ext cx="6007016"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88243-070B-4739-A06E-104C86DE77E1}">
      <dsp:nvSpPr>
        <dsp:cNvPr id="0" name=""/>
        <dsp:cNvSpPr/>
      </dsp:nvSpPr>
      <dsp:spPr>
        <a:xfrm>
          <a:off x="994" y="788335"/>
          <a:ext cx="0" cy="3305452"/>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B6747255-F552-4937-BA83-C835B4DECD70}">
      <dsp:nvSpPr>
        <dsp:cNvPr id="0" name=""/>
        <dsp:cNvSpPr/>
      </dsp:nvSpPr>
      <dsp:spPr>
        <a:xfrm>
          <a:off x="152503" y="1045454"/>
          <a:ext cx="1619102" cy="11935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D173E-BA55-4EFE-B210-9E5D5F07F10B}">
      <dsp:nvSpPr>
        <dsp:cNvPr id="0" name=""/>
        <dsp:cNvSpPr/>
      </dsp:nvSpPr>
      <dsp:spPr>
        <a:xfrm>
          <a:off x="92812" y="2385970"/>
          <a:ext cx="1738484" cy="170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dirty="0"/>
            <a:t>North Carolina is anticipated to grow by nearly </a:t>
          </a:r>
          <a:r>
            <a:rPr lang="en-US" sz="1800" b="1" kern="1200" dirty="0"/>
            <a:t>4 million people </a:t>
          </a:r>
          <a:r>
            <a:rPr lang="en-US" sz="1800" kern="1200" dirty="0"/>
            <a:t>by 2050.</a:t>
          </a:r>
        </a:p>
      </dsp:txBody>
      <dsp:txXfrm>
        <a:off x="92812" y="2385970"/>
        <a:ext cx="1738484" cy="1707816"/>
      </dsp:txXfrm>
    </dsp:sp>
    <dsp:sp modelId="{7F8D5968-8593-49E8-A1D5-F833A189A433}">
      <dsp:nvSpPr>
        <dsp:cNvPr id="0" name=""/>
        <dsp:cNvSpPr/>
      </dsp:nvSpPr>
      <dsp:spPr>
        <a:xfrm>
          <a:off x="994" y="421062"/>
          <a:ext cx="1836362" cy="367272"/>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Demographics</a:t>
          </a:r>
        </a:p>
      </dsp:txBody>
      <dsp:txXfrm>
        <a:off x="994" y="421062"/>
        <a:ext cx="1836362" cy="367272"/>
      </dsp:txXfrm>
    </dsp:sp>
    <dsp:sp modelId="{A506B801-E837-41AC-912E-C9126F1DAA64}">
      <dsp:nvSpPr>
        <dsp:cNvPr id="0" name=""/>
        <dsp:cNvSpPr/>
      </dsp:nvSpPr>
      <dsp:spPr>
        <a:xfrm>
          <a:off x="2178285" y="788335"/>
          <a:ext cx="0" cy="3305452"/>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6D559A2F-4E0F-4C9C-BEB7-C7FB4951C520}">
      <dsp:nvSpPr>
        <dsp:cNvPr id="0" name=""/>
        <dsp:cNvSpPr/>
      </dsp:nvSpPr>
      <dsp:spPr>
        <a:xfrm>
          <a:off x="2336104" y="945691"/>
          <a:ext cx="1606481" cy="139310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81C1F-7541-4655-9014-7B612EAEE8ED}">
      <dsp:nvSpPr>
        <dsp:cNvPr id="0" name=""/>
        <dsp:cNvSpPr/>
      </dsp:nvSpPr>
      <dsp:spPr>
        <a:xfrm>
          <a:off x="2255343" y="2396319"/>
          <a:ext cx="1774157" cy="170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a:t>Health care and Technology</a:t>
          </a:r>
          <a:r>
            <a:rPr lang="en-US" sz="1800" kern="1200" dirty="0"/>
            <a:t> based economies will continue to </a:t>
          </a:r>
          <a:r>
            <a:rPr lang="en-US" sz="1800" b="0" kern="1200" dirty="0"/>
            <a:t>grow, while </a:t>
          </a:r>
          <a:r>
            <a:rPr lang="en-US" sz="1800" b="1" kern="1200" dirty="0"/>
            <a:t>store-based retail declines.</a:t>
          </a:r>
        </a:p>
      </dsp:txBody>
      <dsp:txXfrm>
        <a:off x="2255343" y="2396319"/>
        <a:ext cx="1774157" cy="1707816"/>
      </dsp:txXfrm>
    </dsp:sp>
    <dsp:sp modelId="{73BF9898-1CAA-44B5-ABFF-15E3F3F67A77}">
      <dsp:nvSpPr>
        <dsp:cNvPr id="0" name=""/>
        <dsp:cNvSpPr/>
      </dsp:nvSpPr>
      <dsp:spPr>
        <a:xfrm>
          <a:off x="2178285" y="421062"/>
          <a:ext cx="1836362" cy="367272"/>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Economy</a:t>
          </a:r>
        </a:p>
      </dsp:txBody>
      <dsp:txXfrm>
        <a:off x="2178285" y="421062"/>
        <a:ext cx="1836362" cy="367272"/>
      </dsp:txXfrm>
    </dsp:sp>
    <dsp:sp modelId="{B3E99A71-2BFC-428A-A5BD-7AEF3E404015}">
      <dsp:nvSpPr>
        <dsp:cNvPr id="0" name=""/>
        <dsp:cNvSpPr/>
      </dsp:nvSpPr>
      <dsp:spPr>
        <a:xfrm>
          <a:off x="4367352" y="788335"/>
          <a:ext cx="0" cy="3305452"/>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1AECA-C1F3-4A8A-9061-6A445D66307C}">
      <dsp:nvSpPr>
        <dsp:cNvPr id="0" name=""/>
        <dsp:cNvSpPr/>
      </dsp:nvSpPr>
      <dsp:spPr>
        <a:xfrm>
          <a:off x="4459170" y="898516"/>
          <a:ext cx="1738484" cy="148745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0F44D-97E5-4D04-A329-FB808A535A46}">
      <dsp:nvSpPr>
        <dsp:cNvPr id="0" name=""/>
        <dsp:cNvSpPr/>
      </dsp:nvSpPr>
      <dsp:spPr>
        <a:xfrm>
          <a:off x="4459170" y="2385970"/>
          <a:ext cx="1738484" cy="170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t" anchorCtr="0">
          <a:noAutofit/>
        </a:bodyPr>
        <a:lstStyle/>
        <a:p>
          <a:pPr marL="0" lvl="0" indent="0" algn="ctr" defTabSz="844550">
            <a:lnSpc>
              <a:spcPct val="90000"/>
            </a:lnSpc>
            <a:spcBef>
              <a:spcPct val="0"/>
            </a:spcBef>
            <a:spcAft>
              <a:spcPct val="35000"/>
            </a:spcAft>
            <a:buNone/>
          </a:pPr>
          <a:r>
            <a:rPr lang="en-US" sz="1900" kern="1200"/>
            <a:t>90% of North Carolina’s </a:t>
          </a:r>
          <a:r>
            <a:rPr lang="en-US" sz="1900" b="1" kern="1200"/>
            <a:t>46 million annual travelers drove</a:t>
          </a:r>
          <a:r>
            <a:rPr lang="en-US" sz="1900" kern="1200"/>
            <a:t> to the state in 2017.</a:t>
          </a:r>
          <a:endParaRPr lang="en-US" sz="1900" kern="1200" dirty="0"/>
        </a:p>
      </dsp:txBody>
      <dsp:txXfrm>
        <a:off x="4459170" y="2385970"/>
        <a:ext cx="1738484" cy="1707816"/>
      </dsp:txXfrm>
    </dsp:sp>
    <dsp:sp modelId="{E2204E6E-DA0D-4107-B8A9-80C038ED5A61}">
      <dsp:nvSpPr>
        <dsp:cNvPr id="0" name=""/>
        <dsp:cNvSpPr/>
      </dsp:nvSpPr>
      <dsp:spPr>
        <a:xfrm>
          <a:off x="4367352" y="421062"/>
          <a:ext cx="1836362" cy="367272"/>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Tourism</a:t>
          </a:r>
        </a:p>
      </dsp:txBody>
      <dsp:txXfrm>
        <a:off x="4367352" y="421062"/>
        <a:ext cx="1836362" cy="367272"/>
      </dsp:txXfrm>
    </dsp:sp>
    <dsp:sp modelId="{0004F8F5-E2FC-48DB-B542-D514BF8A06CB}">
      <dsp:nvSpPr>
        <dsp:cNvPr id="0" name=""/>
        <dsp:cNvSpPr/>
      </dsp:nvSpPr>
      <dsp:spPr>
        <a:xfrm>
          <a:off x="6544642" y="788335"/>
          <a:ext cx="0" cy="3305452"/>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A55FC77D-5A4F-49F6-98AB-D095572F4337}">
      <dsp:nvSpPr>
        <dsp:cNvPr id="0" name=""/>
        <dsp:cNvSpPr/>
      </dsp:nvSpPr>
      <dsp:spPr>
        <a:xfrm>
          <a:off x="6636460" y="985599"/>
          <a:ext cx="1738484" cy="131328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475C3-C7B7-4600-B616-2885B16F07D5}">
      <dsp:nvSpPr>
        <dsp:cNvPr id="0" name=""/>
        <dsp:cNvSpPr/>
      </dsp:nvSpPr>
      <dsp:spPr>
        <a:xfrm>
          <a:off x="6636460" y="2385970"/>
          <a:ext cx="1738484" cy="170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dirty="0"/>
            <a:t>Strengthen existing </a:t>
          </a:r>
          <a:r>
            <a:rPr lang="en-US" sz="1800" kern="1200" dirty="0"/>
            <a:t>partnerships and </a:t>
          </a:r>
          <a:r>
            <a:rPr lang="en-US" sz="1800" b="1" kern="1200" dirty="0"/>
            <a:t>build new ones </a:t>
          </a:r>
          <a:r>
            <a:rPr lang="en-US" sz="1800" kern="1200" dirty="0"/>
            <a:t>with the private sector and non-profits.</a:t>
          </a:r>
        </a:p>
      </dsp:txBody>
      <dsp:txXfrm>
        <a:off x="6636460" y="2385970"/>
        <a:ext cx="1738484" cy="1707816"/>
      </dsp:txXfrm>
    </dsp:sp>
    <dsp:sp modelId="{65B0F27F-6137-497B-91C2-899B645F5BEA}">
      <dsp:nvSpPr>
        <dsp:cNvPr id="0" name=""/>
        <dsp:cNvSpPr/>
      </dsp:nvSpPr>
      <dsp:spPr>
        <a:xfrm>
          <a:off x="6544642" y="421062"/>
          <a:ext cx="1836362" cy="367272"/>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Partnerships</a:t>
          </a:r>
        </a:p>
      </dsp:txBody>
      <dsp:txXfrm>
        <a:off x="6544642" y="421062"/>
        <a:ext cx="1836362" cy="367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88243-070B-4739-A06E-104C86DE77E1}">
      <dsp:nvSpPr>
        <dsp:cNvPr id="0" name=""/>
        <dsp:cNvSpPr/>
      </dsp:nvSpPr>
      <dsp:spPr>
        <a:xfrm>
          <a:off x="122" y="809498"/>
          <a:ext cx="0" cy="3257834"/>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B6747255-F552-4937-BA83-C835B4DECD70}">
      <dsp:nvSpPr>
        <dsp:cNvPr id="0" name=""/>
        <dsp:cNvSpPr/>
      </dsp:nvSpPr>
      <dsp:spPr>
        <a:xfrm>
          <a:off x="198607" y="984254"/>
          <a:ext cx="1497460" cy="133370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D173E-BA55-4EFE-B210-9E5D5F07F10B}">
      <dsp:nvSpPr>
        <dsp:cNvPr id="0" name=""/>
        <dsp:cNvSpPr/>
      </dsp:nvSpPr>
      <dsp:spPr>
        <a:xfrm>
          <a:off x="90618" y="2384118"/>
          <a:ext cx="1713440" cy="16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dirty="0"/>
            <a:t>Total funding for NCDOT is expected to </a:t>
          </a:r>
          <a:r>
            <a:rPr lang="en-US" sz="1800" b="1" kern="1200" dirty="0"/>
            <a:t>grow slower than inflation.</a:t>
          </a:r>
        </a:p>
      </dsp:txBody>
      <dsp:txXfrm>
        <a:off x="90618" y="2384118"/>
        <a:ext cx="1713440" cy="1683214"/>
      </dsp:txXfrm>
    </dsp:sp>
    <dsp:sp modelId="{7F8D5968-8593-49E8-A1D5-F833A189A433}">
      <dsp:nvSpPr>
        <dsp:cNvPr id="0" name=""/>
        <dsp:cNvSpPr/>
      </dsp:nvSpPr>
      <dsp:spPr>
        <a:xfrm>
          <a:off x="122" y="447516"/>
          <a:ext cx="1809908" cy="361981"/>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Funding</a:t>
          </a:r>
        </a:p>
      </dsp:txBody>
      <dsp:txXfrm>
        <a:off x="122" y="447516"/>
        <a:ext cx="1809908" cy="361981"/>
      </dsp:txXfrm>
    </dsp:sp>
    <dsp:sp modelId="{A506B801-E837-41AC-912E-C9126F1DAA64}">
      <dsp:nvSpPr>
        <dsp:cNvPr id="0" name=""/>
        <dsp:cNvSpPr/>
      </dsp:nvSpPr>
      <dsp:spPr>
        <a:xfrm>
          <a:off x="2139938" y="809498"/>
          <a:ext cx="0" cy="3257834"/>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6D559A2F-4E0F-4C9C-BEB7-C7FB4951C520}">
      <dsp:nvSpPr>
        <dsp:cNvPr id="0" name=""/>
        <dsp:cNvSpPr/>
      </dsp:nvSpPr>
      <dsp:spPr>
        <a:xfrm>
          <a:off x="2275814" y="970935"/>
          <a:ext cx="1622679" cy="136033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81C1F-7541-4655-9014-7B612EAEE8ED}">
      <dsp:nvSpPr>
        <dsp:cNvPr id="0" name=""/>
        <dsp:cNvSpPr/>
      </dsp:nvSpPr>
      <dsp:spPr>
        <a:xfrm>
          <a:off x="2230433" y="2384118"/>
          <a:ext cx="1713440" cy="16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dirty="0"/>
            <a:t>Automated vehicles may be the </a:t>
          </a:r>
          <a:r>
            <a:rPr lang="en-US" sz="1800" b="1" kern="1200" dirty="0"/>
            <a:t>majority of new vehicle sales </a:t>
          </a:r>
          <a:r>
            <a:rPr lang="en-US" sz="1800" kern="1200" dirty="0"/>
            <a:t>in as soon as 20 years.</a:t>
          </a:r>
        </a:p>
      </dsp:txBody>
      <dsp:txXfrm>
        <a:off x="2230433" y="2384118"/>
        <a:ext cx="1713440" cy="1683214"/>
      </dsp:txXfrm>
    </dsp:sp>
    <dsp:sp modelId="{73BF9898-1CAA-44B5-ABFF-15E3F3F67A77}">
      <dsp:nvSpPr>
        <dsp:cNvPr id="0" name=""/>
        <dsp:cNvSpPr/>
      </dsp:nvSpPr>
      <dsp:spPr>
        <a:xfrm>
          <a:off x="2139938" y="447516"/>
          <a:ext cx="1809908" cy="361981"/>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Technology</a:t>
          </a:r>
        </a:p>
      </dsp:txBody>
      <dsp:txXfrm>
        <a:off x="2139938" y="447516"/>
        <a:ext cx="1809908" cy="361981"/>
      </dsp:txXfrm>
    </dsp:sp>
    <dsp:sp modelId="{0004F8F5-E2FC-48DB-B542-D514BF8A06CB}">
      <dsp:nvSpPr>
        <dsp:cNvPr id="0" name=""/>
        <dsp:cNvSpPr/>
      </dsp:nvSpPr>
      <dsp:spPr>
        <a:xfrm>
          <a:off x="4279753" y="809498"/>
          <a:ext cx="0" cy="3257834"/>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A55FC77D-5A4F-49F6-98AB-D095572F4337}">
      <dsp:nvSpPr>
        <dsp:cNvPr id="0" name=""/>
        <dsp:cNvSpPr/>
      </dsp:nvSpPr>
      <dsp:spPr>
        <a:xfrm>
          <a:off x="4539836" y="918092"/>
          <a:ext cx="1374264" cy="14660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475C3-C7B7-4600-B616-2885B16F07D5}">
      <dsp:nvSpPr>
        <dsp:cNvPr id="0" name=""/>
        <dsp:cNvSpPr/>
      </dsp:nvSpPr>
      <dsp:spPr>
        <a:xfrm>
          <a:off x="4370249" y="2384118"/>
          <a:ext cx="1713440" cy="16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kern="1200" dirty="0"/>
            <a:t>Rail, maritime, air, and roadway environments are all potential sites for </a:t>
          </a:r>
          <a:r>
            <a:rPr lang="en-US" sz="1800" b="1" kern="1200" dirty="0"/>
            <a:t>emergencies or security breaches.</a:t>
          </a:r>
        </a:p>
      </dsp:txBody>
      <dsp:txXfrm>
        <a:off x="4370249" y="2384118"/>
        <a:ext cx="1713440" cy="1683214"/>
      </dsp:txXfrm>
    </dsp:sp>
    <dsp:sp modelId="{65B0F27F-6137-497B-91C2-899B645F5BEA}">
      <dsp:nvSpPr>
        <dsp:cNvPr id="0" name=""/>
        <dsp:cNvSpPr/>
      </dsp:nvSpPr>
      <dsp:spPr>
        <a:xfrm>
          <a:off x="4279753" y="447516"/>
          <a:ext cx="1809908" cy="361981"/>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Security</a:t>
          </a:r>
        </a:p>
      </dsp:txBody>
      <dsp:txXfrm>
        <a:off x="4279753" y="447516"/>
        <a:ext cx="1809908" cy="361981"/>
      </dsp:txXfrm>
    </dsp:sp>
    <dsp:sp modelId="{823EEC3B-26DA-4558-8BE0-638FCBB34F3F}">
      <dsp:nvSpPr>
        <dsp:cNvPr id="0" name=""/>
        <dsp:cNvSpPr/>
      </dsp:nvSpPr>
      <dsp:spPr>
        <a:xfrm>
          <a:off x="6419569" y="809498"/>
          <a:ext cx="0" cy="3257834"/>
        </a:xfrm>
        <a:prstGeom prst="line">
          <a:avLst/>
        </a:prstGeom>
        <a:solidFill>
          <a:schemeClr val="lt1">
            <a:alpha val="90000"/>
            <a:hueOff val="0"/>
            <a:satOff val="0"/>
            <a:lumOff val="0"/>
            <a:alphaOff val="0"/>
          </a:schemeClr>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dsp:style>
    </dsp:sp>
    <dsp:sp modelId="{A371A675-8950-4806-9E07-0760388ED85C}">
      <dsp:nvSpPr>
        <dsp:cNvPr id="0" name=""/>
        <dsp:cNvSpPr/>
      </dsp:nvSpPr>
      <dsp:spPr>
        <a:xfrm>
          <a:off x="6606299" y="1000432"/>
          <a:ext cx="1520969" cy="1301346"/>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5F05B-0D96-4146-B41B-CBBE32107108}">
      <dsp:nvSpPr>
        <dsp:cNvPr id="0" name=""/>
        <dsp:cNvSpPr/>
      </dsp:nvSpPr>
      <dsp:spPr>
        <a:xfrm>
          <a:off x="6510064" y="2384118"/>
          <a:ext cx="1713440" cy="168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0" kern="1200" dirty="0">
              <a:latin typeface="+mn-lt"/>
            </a:rPr>
            <a:t>The coast is likely to experience </a:t>
          </a:r>
          <a:r>
            <a:rPr lang="en-US" sz="1800" b="1" kern="1200" dirty="0">
              <a:latin typeface="+mn-lt"/>
            </a:rPr>
            <a:t>flooding</a:t>
          </a:r>
          <a:r>
            <a:rPr lang="en-US" sz="1800" kern="1200" dirty="0">
              <a:latin typeface="+mn-lt"/>
            </a:rPr>
            <a:t>. The </a:t>
          </a:r>
          <a:r>
            <a:rPr lang="en-US" sz="1800" kern="1200">
              <a:latin typeface="+mn-lt"/>
            </a:rPr>
            <a:t>mountains are </a:t>
          </a:r>
          <a:r>
            <a:rPr lang="en-US" sz="1800" kern="1200" dirty="0">
              <a:latin typeface="+mn-lt"/>
            </a:rPr>
            <a:t>likely to experience </a:t>
          </a:r>
          <a:r>
            <a:rPr lang="en-US" sz="1800" b="1" kern="1200" dirty="0">
              <a:latin typeface="+mn-lt"/>
            </a:rPr>
            <a:t>wildfires and mud slides</a:t>
          </a:r>
          <a:r>
            <a:rPr lang="en-US" sz="1800" kern="1200" dirty="0">
              <a:latin typeface="+mn-lt"/>
            </a:rPr>
            <a:t>. </a:t>
          </a:r>
          <a:endParaRPr lang="en-US" sz="1800" kern="1200" dirty="0"/>
        </a:p>
      </dsp:txBody>
      <dsp:txXfrm>
        <a:off x="6510064" y="2384118"/>
        <a:ext cx="1713440" cy="1683214"/>
      </dsp:txXfrm>
    </dsp:sp>
    <dsp:sp modelId="{CEC688FC-706A-457D-8313-A4FAE186DE1D}">
      <dsp:nvSpPr>
        <dsp:cNvPr id="0" name=""/>
        <dsp:cNvSpPr/>
      </dsp:nvSpPr>
      <dsp:spPr>
        <a:xfrm>
          <a:off x="6419569" y="447516"/>
          <a:ext cx="1809908" cy="361981"/>
        </a:xfrm>
        <a:prstGeom prst="rect">
          <a:avLst/>
        </a:prstGeom>
        <a:solidFill>
          <a:srgbClr val="34424D"/>
        </a:solidFill>
        <a:ln w="25400" cap="flat" cmpd="sng" algn="ctr">
          <a:solidFill>
            <a:srgbClr val="3442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Resiliency</a:t>
          </a:r>
        </a:p>
      </dsp:txBody>
      <dsp:txXfrm>
        <a:off x="6419569" y="447516"/>
        <a:ext cx="1809908" cy="3619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486" tIns="46242" rIns="92486" bIns="46242"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4185"/>
          </a:xfrm>
          <a:prstGeom prst="rect">
            <a:avLst/>
          </a:prstGeom>
        </p:spPr>
        <p:txBody>
          <a:bodyPr vert="horz" lIns="92486" tIns="46242" rIns="92486" bIns="46242" rtlCol="0"/>
          <a:lstStyle>
            <a:lvl1pPr algn="r">
              <a:defRPr sz="1200"/>
            </a:lvl1pPr>
          </a:lstStyle>
          <a:p>
            <a:fld id="{81732732-9DF5-5343-9671-1F8D28AFB589}" type="datetimeFigureOut">
              <a:rPr lang="en-US" smtClean="0"/>
              <a:t>3/26/2019</a:t>
            </a:fld>
            <a:endParaRPr lang="en-US" dirty="0"/>
          </a:p>
        </p:txBody>
      </p:sp>
      <p:sp>
        <p:nvSpPr>
          <p:cNvPr id="4" name="Footer Placeholder 3"/>
          <p:cNvSpPr>
            <a:spLocks noGrp="1"/>
          </p:cNvSpPr>
          <p:nvPr>
            <p:ph type="ftr" sz="quarter" idx="2"/>
          </p:nvPr>
        </p:nvSpPr>
        <p:spPr>
          <a:xfrm>
            <a:off x="0" y="8817905"/>
            <a:ext cx="3026833" cy="464185"/>
          </a:xfrm>
          <a:prstGeom prst="rect">
            <a:avLst/>
          </a:prstGeom>
        </p:spPr>
        <p:txBody>
          <a:bodyPr vert="horz" lIns="92486" tIns="46242" rIns="92486" bIns="462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5"/>
            <a:ext cx="3026833" cy="464185"/>
          </a:xfrm>
          <a:prstGeom prst="rect">
            <a:avLst/>
          </a:prstGeom>
        </p:spPr>
        <p:txBody>
          <a:bodyPr vert="horz" lIns="92486" tIns="46242" rIns="92486" bIns="46242" rtlCol="0" anchor="b"/>
          <a:lstStyle>
            <a:lvl1pPr algn="r">
              <a:defRPr sz="1200"/>
            </a:lvl1pPr>
          </a:lstStyle>
          <a:p>
            <a:fld id="{EAE282AB-1402-2940-B834-0E55D2768B8F}" type="slidenum">
              <a:rPr lang="en-US" smtClean="0"/>
              <a:t>‹#›</a:t>
            </a:fld>
            <a:endParaRPr lang="en-US" dirty="0"/>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9T12:18:35.733"/>
    </inkml:context>
    <inkml:brush xml:id="br0">
      <inkml:brushProperty name="width" value="0.03333" units="cm"/>
      <inkml:brushProperty name="height" value="0.03333" units="cm"/>
    </inkml:brush>
  </inkml:definitions>
  <inkml:trace contextRef="#ctx0" brushRef="#br0">6326 5303 5153,'0'0'880,"0"25"553,0-25-2082,0 25-175,24-25-632,-24 24-376,0-24-873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486" tIns="46242" rIns="92486" bIns="46242"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486" tIns="46242" rIns="92486" bIns="46242" rtlCol="0"/>
          <a:lstStyle>
            <a:lvl1pPr algn="r">
              <a:defRPr sz="1200"/>
            </a:lvl1pPr>
          </a:lstStyle>
          <a:p>
            <a:fld id="{C9855999-CF69-DA42-8213-22A5CAE5D182}" type="datetimeFigureOut">
              <a:rPr lang="en-US" smtClean="0"/>
              <a:t>3/26/2019</a:t>
            </a:fld>
            <a:endParaRPr lang="en-US" dirty="0"/>
          </a:p>
        </p:txBody>
      </p:sp>
      <p:sp>
        <p:nvSpPr>
          <p:cNvPr id="4" name="Slide Image Placeholder 3"/>
          <p:cNvSpPr>
            <a:spLocks noGrp="1" noRot="1" noChangeAspect="1"/>
          </p:cNvSpPr>
          <p:nvPr>
            <p:ph type="sldImg" idx="2"/>
          </p:nvPr>
        </p:nvSpPr>
        <p:spPr>
          <a:xfrm>
            <a:off x="1173163" y="698500"/>
            <a:ext cx="4638675" cy="3478213"/>
          </a:xfrm>
          <a:prstGeom prst="rect">
            <a:avLst/>
          </a:prstGeom>
          <a:noFill/>
          <a:ln w="12700">
            <a:solidFill>
              <a:prstClr val="black"/>
            </a:solidFill>
          </a:ln>
        </p:spPr>
        <p:txBody>
          <a:bodyPr vert="horz" lIns="92486" tIns="46242" rIns="92486" bIns="46242" rtlCol="0" anchor="ctr"/>
          <a:lstStyle/>
          <a:p>
            <a:endParaRPr lang="en-US" dirty="0"/>
          </a:p>
        </p:txBody>
      </p:sp>
      <p:sp>
        <p:nvSpPr>
          <p:cNvPr id="5" name="Notes Placeholder 4"/>
          <p:cNvSpPr>
            <a:spLocks noGrp="1"/>
          </p:cNvSpPr>
          <p:nvPr>
            <p:ph type="body" sz="quarter" idx="3"/>
          </p:nvPr>
        </p:nvSpPr>
        <p:spPr>
          <a:xfrm>
            <a:off x="698500" y="4409759"/>
            <a:ext cx="5588000" cy="4177666"/>
          </a:xfrm>
          <a:prstGeom prst="rect">
            <a:avLst/>
          </a:prstGeom>
        </p:spPr>
        <p:txBody>
          <a:bodyPr vert="horz" lIns="92486" tIns="46242" rIns="92486"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2486" tIns="46242" rIns="92486" bIns="462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2486" tIns="46242" rIns="92486" bIns="46242" rtlCol="0" anchor="b"/>
          <a:lstStyle>
            <a:lvl1pPr algn="r">
              <a:defRPr sz="1200"/>
            </a:lvl1pPr>
          </a:lstStyle>
          <a:p>
            <a:fld id="{DCB6EF1C-AA17-F640-A7A5-6C89FACC0C1D}" type="slidenum">
              <a:rPr lang="en-US" smtClean="0"/>
              <a:t>‹#›</a:t>
            </a:fld>
            <a:endParaRPr lang="en-US" dirty="0"/>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Welcome to this conversation about NC Moves 2050, North Carolina’s long range multimodal transportation plan</a:t>
            </a:r>
            <a:r>
              <a:rPr lang="en-US" sz="1200" b="0" baseline="0" dirty="0">
                <a:solidFill>
                  <a:srgbClr val="595959"/>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endParaRPr lang="en-US" sz="1200" b="1"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dirty="0"/>
              <a:t>Welcome!</a:t>
            </a:r>
            <a:r>
              <a:rPr lang="en-US" baseline="0" dirty="0"/>
              <a:t> </a:t>
            </a:r>
            <a:r>
              <a:rPr lang="en-US" dirty="0"/>
              <a:t>North Carolina is updating its long range multimodal</a:t>
            </a:r>
            <a:r>
              <a:rPr lang="en-US" baseline="0" dirty="0"/>
              <a:t> </a:t>
            </a:r>
            <a:r>
              <a:rPr lang="en-US" dirty="0"/>
              <a:t>transportation plan. </a:t>
            </a:r>
            <a:r>
              <a:rPr lang="en-US" baseline="0" dirty="0"/>
              <a:t>This plan is an important initiative for </a:t>
            </a:r>
            <a:r>
              <a:rPr lang="en-US" b="1" strike="noStrike" baseline="0" dirty="0">
                <a:solidFill>
                  <a:schemeClr val="tx1"/>
                </a:solidFill>
              </a:rPr>
              <a:t>North Carolina</a:t>
            </a:r>
            <a:r>
              <a:rPr lang="en-US" baseline="0" dirty="0">
                <a:solidFill>
                  <a:srgbClr val="FF0000"/>
                </a:solidFill>
              </a:rPr>
              <a:t> </a:t>
            </a:r>
            <a:r>
              <a:rPr lang="en-US" baseline="0" dirty="0"/>
              <a:t>and your participation is critical to its success. The purpose of this meeting is to get your response to changes coming to your region in order to better inform the development of a statewide plan that considers the needs and challenges of all communities.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a:t>
            </a:fld>
            <a:endParaRPr lang="en-US" dirty="0"/>
          </a:p>
        </p:txBody>
      </p:sp>
    </p:spTree>
    <p:extLst>
      <p:ext uri="{BB962C8B-B14F-4D97-AF65-F5344CB8AC3E}">
        <p14:creationId xmlns:p14="http://schemas.microsoft.com/office/powerpoint/2010/main" val="420266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Start</a:t>
            </a:r>
            <a:r>
              <a:rPr lang="en-US" sz="1200" b="0" baseline="0" dirty="0">
                <a:solidFill>
                  <a:srgbClr val="595959"/>
                </a:solidFill>
                <a:latin typeface="Arial"/>
                <a:cs typeface="Arial"/>
              </a:rPr>
              <a:t> making your voice heard </a:t>
            </a:r>
            <a:r>
              <a:rPr lang="en-US" sz="1200" b="1" baseline="0" dirty="0">
                <a:solidFill>
                  <a:srgbClr val="595959"/>
                </a:solidFill>
                <a:latin typeface="Arial"/>
                <a:cs typeface="Arial"/>
              </a:rPr>
              <a:t>today</a:t>
            </a:r>
            <a:r>
              <a:rPr lang="en-US" sz="1200" b="0" baseline="0" dirty="0">
                <a:solidFill>
                  <a:srgbClr val="595959"/>
                </a:solidFill>
                <a:latin typeface="Arial"/>
                <a:cs typeface="Arial"/>
              </a:rPr>
              <a:t> by providing your feedback on a couple of key questions related to the topic of changes and uncertainties.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b="1" kern="1200" dirty="0">
                <a:solidFill>
                  <a:schemeClr val="tx1"/>
                </a:solidFill>
                <a:effectLst/>
                <a:latin typeface="+mn-lt"/>
                <a:ea typeface="+mn-ea"/>
                <a:cs typeface="+mn-cs"/>
              </a:rPr>
              <a:t>Today</a:t>
            </a:r>
            <a:r>
              <a:rPr lang="en-US" sz="1200" kern="1200" dirty="0">
                <a:solidFill>
                  <a:schemeClr val="tx1"/>
                </a:solidFill>
                <a:effectLst/>
                <a:latin typeface="+mn-lt"/>
                <a:ea typeface="+mn-ea"/>
                <a:cs typeface="+mn-cs"/>
              </a:rPr>
              <a:t> you can help by providing your feedback on a couple of key questions related to the topics of uncertainties. Just like we want to purchase a car that meets our needs not just today, but for years to come, we want a resilient plan that addresses unknowns and prepares us for the future.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car analogy, we talked about the changes and uncertainties that we might consider in buying a new car, things like the condition of our current car, the stability of our job, the cost of insurance, family changes.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development of NC Moves 2050 also requires that we think about changes and uncertainties that might impact transportation in North Carolina. This slide provides a snap shot of what some of those changes and uncertainties might be. In the following slides, I will touch on why these are important to consider.</a:t>
            </a:r>
          </a:p>
        </p:txBody>
      </p:sp>
      <p:sp>
        <p:nvSpPr>
          <p:cNvPr id="4" name="Slide Number Placeholder 3"/>
          <p:cNvSpPr>
            <a:spLocks noGrp="1"/>
          </p:cNvSpPr>
          <p:nvPr>
            <p:ph type="sldNum" sz="quarter" idx="10"/>
          </p:nvPr>
        </p:nvSpPr>
        <p:spPr/>
        <p:txBody>
          <a:bodyPr/>
          <a:lstStyle/>
          <a:p>
            <a:fld id="{DCB6EF1C-AA17-F640-A7A5-6C89FACC0C1D}" type="slidenum">
              <a:rPr lang="en-US" smtClean="0"/>
              <a:t>10</a:t>
            </a:fld>
            <a:endParaRPr lang="en-US" dirty="0"/>
          </a:p>
        </p:txBody>
      </p:sp>
    </p:spTree>
    <p:extLst>
      <p:ext uri="{BB962C8B-B14F-4D97-AF65-F5344CB8AC3E}">
        <p14:creationId xmlns:p14="http://schemas.microsoft.com/office/powerpoint/2010/main" val="124013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Our transportation future will be shaped</a:t>
            </a:r>
            <a:r>
              <a:rPr lang="en-US" sz="1200" b="0" baseline="0" dirty="0">
                <a:solidFill>
                  <a:srgbClr val="595959"/>
                </a:solidFill>
                <a:latin typeface="Arial"/>
                <a:cs typeface="Arial"/>
              </a:rPr>
              <a:t> in unknown ways by changing demographics, a changing economy, the role of tourism, and developing partnerships for success.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We don’t have time to cover all the changes expected by 2050, but we want to touch a few to give you some context of the types of changes NC Moves 2050 will need to address.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2050, North Carolina is anticipated to grow by nearly 4 million people to a population of 14 million. This increase in population will create a significant burden on our transportation infrastructure. Our economy is also changing. Historically North Carolina’s economy was driven by agriculture and manufacturing. More recently we have seen big changes in the role that health care, technology, and service based industries play in our economy. We need to consider how future changes will shape our communities and drive the need for transportation investments. In thinking about North Carolina’s economy, it’s impossible to ignore the role that tourism plays in our state, especially for many of our rural communities. These visitors to our state need safe and reliable transportation infrastructure to get them do their destinations. Earlier I mentioned the importance of our partnership with you, as we consider the changes and uncertainties that 2050 might bring, it is ever more important to strengthen these partnerships, but also to consider new partnerships with private industry and non-profits.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ADDITONAL FACTS AND STATISTICS FOR BACK UP SUPPORT</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Demographics</a:t>
            </a:r>
            <a:r>
              <a:rPr lang="en-US" sz="1200" kern="1200" dirty="0">
                <a:solidFill>
                  <a:schemeClr val="tx1"/>
                </a:solidFill>
                <a:effectLst/>
                <a:latin typeface="+mn-lt"/>
                <a:ea typeface="+mn-ea"/>
                <a:cs typeface="+mn-cs"/>
              </a:rPr>
              <a:t>: increased population, aging population, some urban counties experiencing greater than 10% growth, some rural counties losing population, growing number of “majority minority” counties, 7 counties responsible for nearly 60% of population growth</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Economy</a:t>
            </a:r>
            <a:r>
              <a:rPr lang="en-US" sz="1200" kern="1200" dirty="0">
                <a:solidFill>
                  <a:schemeClr val="tx1"/>
                </a:solidFill>
                <a:effectLst/>
                <a:latin typeface="+mn-lt"/>
                <a:ea typeface="+mn-ea"/>
                <a:cs typeface="+mn-cs"/>
              </a:rPr>
              <a:t>: growth industries = health care, technology, ecommerce, construction, tourism, consulting services; declining industries = store based retail, manufacturing, printing, textiles, wired telecommunications; NC has a diverse and thriving economy; continued success depends on improved multimodal access, infrastructure improvements, ability to address severe weather events </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Tourism</a:t>
            </a:r>
            <a:r>
              <a:rPr lang="en-US" sz="1200" kern="1200" dirty="0">
                <a:solidFill>
                  <a:schemeClr val="tx1"/>
                </a:solidFill>
                <a:effectLst/>
                <a:latin typeface="+mn-lt"/>
                <a:ea typeface="+mn-ea"/>
                <a:cs typeface="+mn-cs"/>
              </a:rPr>
              <a:t>: $65 million daily visitor spending, 90% travel to state is leisure, 8% business; 1/50 NC residents directly employed by tourism industry; investments in transportation critical to maintaining vibrant tourism industry</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Partnerships</a:t>
            </a:r>
            <a:r>
              <a:rPr lang="en-US" sz="1200" kern="1200" dirty="0">
                <a:solidFill>
                  <a:schemeClr val="tx1"/>
                </a:solidFill>
                <a:effectLst/>
                <a:latin typeface="+mn-lt"/>
                <a:ea typeface="+mn-ea"/>
                <a:cs typeface="+mn-cs"/>
              </a:rPr>
              <a:t>: FTA and FHWA’s role is evolving and moving away from finance to programmatic oversight; the importance of the military in NC opens opportunities for advancing the state’s transportation infrastructure though coordinated projects, NC’s role in providing connectivity opens opportunities for multi-jurisdictional partnerships; NC can capitalize on the role of tourism in our state my strengthening partnerships with this industry</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11</a:t>
            </a:fld>
            <a:endParaRPr lang="en-US" dirty="0"/>
          </a:p>
        </p:txBody>
      </p:sp>
    </p:spTree>
    <p:extLst>
      <p:ext uri="{BB962C8B-B14F-4D97-AF65-F5344CB8AC3E}">
        <p14:creationId xmlns:p14="http://schemas.microsoft.com/office/powerpoint/2010/main" val="1614156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Other</a:t>
            </a:r>
            <a:r>
              <a:rPr lang="en-US" sz="1200" b="0" baseline="0" dirty="0">
                <a:solidFill>
                  <a:srgbClr val="595959"/>
                </a:solidFill>
                <a:latin typeface="Arial"/>
                <a:cs typeface="Arial"/>
              </a:rPr>
              <a:t> changes shaping our transportation future include changes in funding, the increasing role of technology, unknown security risks, and natural disasters.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Funding for our current transportation needs is something that we all struggle with now, what does that mean for a future where technology and fuel efficient vehicles are leading to a significant decrease in revenues generated from the motor fuel tax. It’s hard not to hear all the talk about the transformative effects that technology may have on our transportation system and communities. We need to prepare ourselves to address those changes and to understand how those changes impact different parts of our state and our state’s economy. Security and resiliency are two topics on many North Carolinians minds. Security from the standpoint of unlawful activities that could impact our transportation systems and have secondary impacts to our economy, and resiliency in terms of how resilient our communities and transportation system are to extreme weather and other natural events.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ADDITIONAL FACTS AND STATISTICS FOR BACK UP SUPPORT </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Funding</a:t>
            </a:r>
            <a:r>
              <a:rPr lang="en-US" sz="1200" kern="1200" dirty="0">
                <a:solidFill>
                  <a:schemeClr val="tx1"/>
                </a:solidFill>
                <a:effectLst/>
                <a:latin typeface="+mn-lt"/>
                <a:ea typeface="+mn-ea"/>
                <a:cs typeface="+mn-cs"/>
              </a:rPr>
              <a:t>: despite rising VMT, fuel consumption is expected to be flat, leading to slowdown in total funding, paired with a growing need for spending; highway user taxes account for 73% of NC’s funding portfolio; need to consider new opportunities for funding: P3, mileage based user feeds, new partnerships</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Technology</a:t>
            </a:r>
            <a:r>
              <a:rPr lang="en-US" sz="1200" kern="1200" dirty="0">
                <a:solidFill>
                  <a:schemeClr val="tx1"/>
                </a:solidFill>
                <a:effectLst/>
                <a:latin typeface="+mn-lt"/>
                <a:ea typeface="+mn-ea"/>
                <a:cs typeface="+mn-cs"/>
              </a:rPr>
              <a:t>: AVs likely to transform personal and freight travel; mobility options, especially in urban areas, are expected to continue to rise; growth in options is shifting the focus from choice of mode, to mobility as a service; as technologies evolve, how will they shape our communities; </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Security</a:t>
            </a:r>
            <a:r>
              <a:rPr lang="en-US" sz="1200" kern="1200" dirty="0">
                <a:solidFill>
                  <a:schemeClr val="tx1"/>
                </a:solidFill>
                <a:effectLst/>
                <a:latin typeface="+mn-lt"/>
                <a:ea typeface="+mn-ea"/>
                <a:cs typeface="+mn-cs"/>
              </a:rPr>
              <a:t>: NC has vulnerable critical infrastructure for all modes; security is a required planning factor and in today’s world we need to consider the safety of our intermodal facilities; will decentralization of services improve the safety of our system; how can technology make us more safe</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Resiliency</a:t>
            </a:r>
            <a:r>
              <a:rPr lang="en-US" sz="1200" kern="1200" dirty="0">
                <a:solidFill>
                  <a:schemeClr val="tx1"/>
                </a:solidFill>
                <a:effectLst/>
                <a:latin typeface="+mn-lt"/>
                <a:ea typeface="+mn-ea"/>
                <a:cs typeface="+mn-cs"/>
              </a:rPr>
              <a:t>: natural disasters like floods, severe winter storms, wildfires, coastal flooding, tornados, and dam failures can significantly impact our mobility; some hazards are projected to occur with greater likelihood in coming decades; certain parts of our state are more vulnerable to natural disasters; we need to understand the data, evaluate risks, and develop resilient plans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sz="1200" dirty="0">
              <a:latin typeface="+mn-lt"/>
            </a:endParaRPr>
          </a:p>
          <a:p>
            <a:pPr marL="228600" indent="-228600">
              <a:buFont typeface="+mj-lt"/>
              <a:buAutoNum type="arabicPeriod"/>
            </a:pPr>
            <a:endParaRPr lang="en-US" baseline="0" dirty="0"/>
          </a:p>
          <a:p>
            <a:pPr marL="228600" indent="-228600">
              <a:buFont typeface="+mj-lt"/>
              <a:buAutoNum type="arabicPeriod"/>
            </a:pPr>
            <a:endParaRPr lang="en-US" baseline="0"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12</a:t>
            </a:fld>
            <a:endParaRPr lang="en-US" dirty="0"/>
          </a:p>
        </p:txBody>
      </p:sp>
    </p:spTree>
    <p:extLst>
      <p:ext uri="{BB962C8B-B14F-4D97-AF65-F5344CB8AC3E}">
        <p14:creationId xmlns:p14="http://schemas.microsoft.com/office/powerpoint/2010/main" val="333326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Please answer</a:t>
            </a:r>
            <a:r>
              <a:rPr lang="en-US" sz="1200" b="0" baseline="0" dirty="0">
                <a:solidFill>
                  <a:srgbClr val="595959"/>
                </a:solidFill>
                <a:latin typeface="Arial"/>
                <a:cs typeface="Arial"/>
              </a:rPr>
              <a:t> this question in the context of your community and the uncertainties your region is facing.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In thinking about the provision of transportation services for your community, which of these are you most concerned about?</a:t>
            </a:r>
          </a:p>
          <a:p>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Demographics</a:t>
            </a:r>
            <a:r>
              <a:rPr lang="en-US" sz="1200" kern="1200" dirty="0">
                <a:solidFill>
                  <a:schemeClr val="tx1"/>
                </a:solidFill>
                <a:effectLst/>
                <a:latin typeface="+mn-lt"/>
                <a:ea typeface="+mn-ea"/>
                <a:cs typeface="+mn-cs"/>
              </a:rPr>
              <a:t>: increased population, aging population, changing demographics, urban/rural divide</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Economy</a:t>
            </a:r>
            <a:r>
              <a:rPr lang="en-US" sz="1200" kern="1200" dirty="0">
                <a:solidFill>
                  <a:schemeClr val="tx1"/>
                </a:solidFill>
                <a:effectLst/>
                <a:latin typeface="+mn-lt"/>
                <a:ea typeface="+mn-ea"/>
                <a:cs typeface="+mn-cs"/>
              </a:rPr>
              <a:t>: changes to your current economy, the jobs outlook for your community, </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Partnerships</a:t>
            </a:r>
            <a:r>
              <a:rPr lang="en-US" sz="1200" kern="1200" dirty="0">
                <a:solidFill>
                  <a:schemeClr val="tx1"/>
                </a:solidFill>
                <a:effectLst/>
                <a:latin typeface="+mn-lt"/>
                <a:ea typeface="+mn-ea"/>
                <a:cs typeface="+mn-cs"/>
              </a:rPr>
              <a:t>: new opportunities for partnerships in the provision of transportation services</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Funding</a:t>
            </a:r>
            <a:r>
              <a:rPr lang="en-US" sz="1200" kern="1200" dirty="0">
                <a:solidFill>
                  <a:schemeClr val="tx1"/>
                </a:solidFill>
                <a:effectLst/>
                <a:latin typeface="+mn-lt"/>
                <a:ea typeface="+mn-ea"/>
                <a:cs typeface="+mn-cs"/>
              </a:rPr>
              <a:t>: the growing gap</a:t>
            </a:r>
            <a:r>
              <a:rPr lang="en-US" sz="1200" kern="1200" baseline="0" dirty="0">
                <a:solidFill>
                  <a:schemeClr val="tx1"/>
                </a:solidFill>
                <a:effectLst/>
                <a:latin typeface="+mn-lt"/>
                <a:ea typeface="+mn-ea"/>
                <a:cs typeface="+mn-cs"/>
              </a:rPr>
              <a:t> in funding and how that impacts your region</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Security</a:t>
            </a:r>
            <a:r>
              <a:rPr lang="en-US" sz="1200" kern="1200" dirty="0">
                <a:solidFill>
                  <a:schemeClr val="tx1"/>
                </a:solidFill>
                <a:effectLst/>
                <a:latin typeface="+mn-lt"/>
                <a:ea typeface="+mn-ea"/>
                <a:cs typeface="+mn-cs"/>
              </a:rPr>
              <a:t>: the safety and security of key intermodal or transportation facilities in your community from unlawful acts; the implications of a temporary loss of those facilities</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Resiliency</a:t>
            </a:r>
            <a:r>
              <a:rPr lang="en-US" sz="1200" kern="1200" dirty="0">
                <a:solidFill>
                  <a:schemeClr val="tx1"/>
                </a:solidFill>
                <a:effectLst/>
                <a:latin typeface="+mn-lt"/>
                <a:ea typeface="+mn-ea"/>
                <a:cs typeface="+mn-cs"/>
              </a:rPr>
              <a:t>: the impacts for extreme weather events on keeping your communities mobile and connected</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Tourism</a:t>
            </a:r>
            <a:r>
              <a:rPr lang="en-US" sz="1200" kern="1200" dirty="0">
                <a:solidFill>
                  <a:schemeClr val="tx1"/>
                </a:solidFill>
                <a:effectLst/>
                <a:latin typeface="+mn-lt"/>
                <a:ea typeface="+mn-ea"/>
                <a:cs typeface="+mn-cs"/>
              </a:rPr>
              <a:t>: the importance of tourism in your community, how this might change in the future and transportation link to the success of tourism in your community</a:t>
            </a:r>
          </a:p>
          <a:p>
            <a:pPr marL="171450" lvl="0" indent="-171450">
              <a:buFont typeface="Wingdings" panose="05000000000000000000" pitchFamily="2" charset="2"/>
              <a:buChar char="§"/>
            </a:pPr>
            <a:r>
              <a:rPr lang="en-US" sz="1200" b="1" kern="1200" dirty="0">
                <a:solidFill>
                  <a:schemeClr val="tx1"/>
                </a:solidFill>
                <a:effectLst/>
                <a:latin typeface="+mn-lt"/>
                <a:ea typeface="+mn-ea"/>
                <a:cs typeface="+mn-cs"/>
              </a:rPr>
              <a:t>Technology</a:t>
            </a:r>
            <a:r>
              <a:rPr lang="en-US" sz="1200" kern="1200" dirty="0">
                <a:solidFill>
                  <a:schemeClr val="tx1"/>
                </a:solidFill>
                <a:effectLst/>
                <a:latin typeface="+mn-lt"/>
                <a:ea typeface="+mn-ea"/>
                <a:cs typeface="+mn-cs"/>
              </a:rPr>
              <a:t>: how might technological changes like connected vehicles, etc. help or harm your community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13</a:t>
            </a:fld>
            <a:endParaRPr lang="en-US" dirty="0"/>
          </a:p>
        </p:txBody>
      </p:sp>
    </p:spTree>
    <p:extLst>
      <p:ext uri="{BB962C8B-B14F-4D97-AF65-F5344CB8AC3E}">
        <p14:creationId xmlns:p14="http://schemas.microsoft.com/office/powerpoint/2010/main" val="300586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Please answer</a:t>
            </a:r>
            <a:r>
              <a:rPr lang="en-US" sz="1200" b="0" baseline="0" dirty="0">
                <a:solidFill>
                  <a:srgbClr val="595959"/>
                </a:solidFill>
                <a:latin typeface="Arial"/>
                <a:cs typeface="Arial"/>
              </a:rPr>
              <a:t> this question in the context of your community and the uncertainties your region is facing.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lang="en-US" sz="1200" kern="1200" dirty="0">
                <a:solidFill>
                  <a:schemeClr val="tx1"/>
                </a:solidFill>
                <a:effectLst/>
                <a:latin typeface="+mn-lt"/>
                <a:ea typeface="+mn-ea"/>
                <a:cs typeface="+mn-cs"/>
              </a:rPr>
              <a:t>In our work, we have identified numerous changes and uncertainties that we believe have the potential to impact the future of our state, but there may be other specific to your community that we missed. Are there others that we should consider as a part of NC Moves 2050? </a:t>
            </a:r>
          </a:p>
          <a:p>
            <a:pPr marL="0" lvl="0" indent="0">
              <a:spcBef>
                <a:spcPct val="20000"/>
              </a:spcBef>
              <a:buFont typeface="Arial" charset="0"/>
              <a:buNone/>
            </a:pPr>
            <a:endParaRPr lang="en-US" sz="1200" b="0" dirty="0">
              <a:solidFill>
                <a:srgbClr val="595959"/>
              </a:solidFill>
              <a:latin typeface="Arial"/>
              <a:cs typeface="Arial"/>
            </a:endParaRPr>
          </a:p>
        </p:txBody>
      </p:sp>
      <p:sp>
        <p:nvSpPr>
          <p:cNvPr id="4" name="Slide Number Placeholder 3"/>
          <p:cNvSpPr>
            <a:spLocks noGrp="1"/>
          </p:cNvSpPr>
          <p:nvPr>
            <p:ph type="sldNum" sz="quarter" idx="10"/>
          </p:nvPr>
        </p:nvSpPr>
        <p:spPr/>
        <p:txBody>
          <a:bodyPr/>
          <a:lstStyle/>
          <a:p>
            <a:fld id="{DCB6EF1C-AA17-F640-A7A5-6C89FACC0C1D}" type="slidenum">
              <a:rPr lang="en-US" smtClean="0"/>
              <a:t>14</a:t>
            </a:fld>
            <a:endParaRPr lang="en-US" dirty="0"/>
          </a:p>
        </p:txBody>
      </p:sp>
    </p:spTree>
    <p:extLst>
      <p:ext uri="{BB962C8B-B14F-4D97-AF65-F5344CB8AC3E}">
        <p14:creationId xmlns:p14="http://schemas.microsoft.com/office/powerpoint/2010/main" val="98314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kern="1200" dirty="0">
                <a:solidFill>
                  <a:schemeClr val="tx1"/>
                </a:solidFill>
                <a:effectLst/>
                <a:latin typeface="+mn-lt"/>
                <a:ea typeface="+mn-ea"/>
                <a:cs typeface="+mn-cs"/>
              </a:rPr>
              <a:t>Thank you for your time</a:t>
            </a:r>
            <a:r>
              <a:rPr lang="en-US" sz="1200" kern="1200" baseline="0" dirty="0">
                <a:solidFill>
                  <a:schemeClr val="tx1"/>
                </a:solidFill>
                <a:effectLst/>
                <a:latin typeface="+mn-lt"/>
                <a:ea typeface="+mn-ea"/>
                <a:cs typeface="+mn-cs"/>
              </a:rPr>
              <a:t> today! Please stay involved.</a:t>
            </a:r>
          </a:p>
          <a:p>
            <a:pPr marL="0" lvl="0" indent="0">
              <a:spcBef>
                <a:spcPct val="20000"/>
              </a:spcBef>
              <a:buFont typeface="Arial" charset="0"/>
              <a:buNone/>
            </a:pPr>
            <a:endParaRPr lang="en-US" sz="1200" dirty="0">
              <a:solidFill>
                <a:srgbClr val="595959"/>
              </a:solidFill>
              <a:latin typeface="Arial"/>
              <a:cs typeface="Arial"/>
            </a:endParaRPr>
          </a:p>
        </p:txBody>
      </p:sp>
      <p:sp>
        <p:nvSpPr>
          <p:cNvPr id="4" name="Slide Number Placeholder 3"/>
          <p:cNvSpPr>
            <a:spLocks noGrp="1"/>
          </p:cNvSpPr>
          <p:nvPr>
            <p:ph type="sldNum" sz="quarter" idx="10"/>
          </p:nvPr>
        </p:nvSpPr>
        <p:spPr/>
        <p:txBody>
          <a:bodyPr/>
          <a:lstStyle/>
          <a:p>
            <a:fld id="{DCB6EF1C-AA17-F640-A7A5-6C89FACC0C1D}" type="slidenum">
              <a:rPr lang="en-US" smtClean="0"/>
              <a:t>15</a:t>
            </a:fld>
            <a:endParaRPr lang="en-US" dirty="0"/>
          </a:p>
        </p:txBody>
      </p:sp>
    </p:spTree>
    <p:extLst>
      <p:ext uri="{BB962C8B-B14F-4D97-AF65-F5344CB8AC3E}">
        <p14:creationId xmlns:p14="http://schemas.microsoft.com/office/powerpoint/2010/main" val="341283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These are the items</a:t>
            </a:r>
            <a:r>
              <a:rPr lang="en-US" sz="1200" b="0" baseline="0" dirty="0">
                <a:solidFill>
                  <a:srgbClr val="595959"/>
                </a:solidFill>
                <a:latin typeface="Arial"/>
                <a:cs typeface="Arial"/>
              </a:rPr>
              <a:t> we will cover today. </a:t>
            </a:r>
          </a:p>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endParaRPr lang="en-US" sz="1200" b="1"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dirty="0"/>
              <a:t>Over the course of this presentation</a:t>
            </a:r>
            <a:r>
              <a:rPr lang="en-US" baseline="0" dirty="0"/>
              <a:t> we will provide and overview of the NC Moves 2050 process and why it matters for you. We will also share some opportunities for you to make your voice heard as the planning process moves forward. The focus of today’s presentation will be on planning for uncertainties, around which we will engage you in a couple of questions. </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2</a:t>
            </a:fld>
            <a:endParaRPr lang="en-US" dirty="0"/>
          </a:p>
        </p:txBody>
      </p:sp>
    </p:spTree>
    <p:extLst>
      <p:ext uri="{BB962C8B-B14F-4D97-AF65-F5344CB8AC3E}">
        <p14:creationId xmlns:p14="http://schemas.microsoft.com/office/powerpoint/2010/main" val="32713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Transportation plays</a:t>
            </a:r>
            <a:r>
              <a:rPr lang="en-US" sz="1200" b="0" baseline="0" dirty="0">
                <a:solidFill>
                  <a:srgbClr val="595959"/>
                </a:solidFill>
                <a:latin typeface="Arial"/>
                <a:cs typeface="Arial"/>
              </a:rPr>
              <a:t> a significant role in the vitality of our communities. Change is coming and we must plan for it.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Transportation plays a significant role in the mobility, economic health, and quality of life of our communities. It shapes growth by providing access to land and shapes policy in areas related to air quality, environmental resources, social equality, urban growth, economic development, and safety and security. The transportation planning process is the process of developing strategies to support our transportation system in a way that advances our long-term goals.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what an exciting time to be in the field of transportation, we are living during a time of revolutionary change, not unlike when we saw transportation move from horse and buggy to automobile, and just look at how that changed our lives and our communities. In most of our lifetimes we are going to experience such a revolutionary change. Hard to imagine? Just think about how Netflix transformed cable TV. New and emerging technologies could have similar impacts on transportation.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the changes on the horizon,</a:t>
            </a:r>
            <a:r>
              <a:rPr lang="en-US" sz="1200" kern="1200" baseline="0" dirty="0">
                <a:solidFill>
                  <a:schemeClr val="tx1"/>
                </a:solidFill>
                <a:effectLst/>
                <a:latin typeface="+mn-lt"/>
                <a:ea typeface="+mn-ea"/>
                <a:cs typeface="+mn-cs"/>
              </a:rPr>
              <a:t> and the </a:t>
            </a:r>
            <a:r>
              <a:rPr lang="en-US" sz="1200" kern="1200" dirty="0">
                <a:solidFill>
                  <a:schemeClr val="tx1"/>
                </a:solidFill>
                <a:effectLst/>
                <a:latin typeface="+mn-lt"/>
                <a:ea typeface="+mn-ea"/>
                <a:cs typeface="+mn-cs"/>
              </a:rPr>
              <a:t>important role that transportation plays in shaping our communities, we must plan for the future.</a:t>
            </a:r>
          </a:p>
          <a:p>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3</a:t>
            </a:fld>
            <a:endParaRPr lang="en-US" dirty="0"/>
          </a:p>
        </p:txBody>
      </p:sp>
    </p:spTree>
    <p:extLst>
      <p:ext uri="{BB962C8B-B14F-4D97-AF65-F5344CB8AC3E}">
        <p14:creationId xmlns:p14="http://schemas.microsoft.com/office/powerpoint/2010/main" val="66279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The planning process we are undertaking</a:t>
            </a:r>
            <a:r>
              <a:rPr lang="en-US" sz="1200" b="0" baseline="0" dirty="0">
                <a:solidFill>
                  <a:srgbClr val="595959"/>
                </a:solidFill>
                <a:latin typeface="Arial"/>
                <a:cs typeface="Arial"/>
              </a:rPr>
              <a:t> for NC Moves 2050 can be explained by drawing analogies to car ownership. Both include assessing current conditions, planning for uncertainties, imagining possible futures, and develop an action plan.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The planning process we are undertaking over the next 2 years is referred to as NC Moves 2050, North Carolina’s long range multimodal transportation plan. This process can be explained by drawing analogies to car ownership, something that most of us have experienced in our lifetimes. </a:t>
            </a:r>
          </a:p>
          <a:p>
            <a:pPr lvl="0"/>
            <a:r>
              <a:rPr lang="en-US" sz="1200" kern="1200" dirty="0">
                <a:solidFill>
                  <a:schemeClr val="tx1"/>
                </a:solidFill>
                <a:effectLst/>
                <a:latin typeface="+mn-lt"/>
                <a:ea typeface="+mn-ea"/>
                <a:cs typeface="+mn-cs"/>
              </a:rPr>
              <a:t>Current Assessment</a:t>
            </a:r>
          </a:p>
          <a:p>
            <a:pPr lvl="1"/>
            <a:r>
              <a:rPr lang="en-US" sz="1200" kern="1200" dirty="0">
                <a:solidFill>
                  <a:schemeClr val="tx1"/>
                </a:solidFill>
                <a:effectLst/>
                <a:latin typeface="+mn-lt"/>
                <a:ea typeface="+mn-ea"/>
                <a:cs typeface="+mn-cs"/>
              </a:rPr>
              <a:t>How many miles on my current car?</a:t>
            </a:r>
          </a:p>
          <a:p>
            <a:pPr lvl="1"/>
            <a:r>
              <a:rPr lang="en-US" sz="1200" kern="1200" dirty="0">
                <a:solidFill>
                  <a:schemeClr val="tx1"/>
                </a:solidFill>
                <a:effectLst/>
                <a:latin typeface="+mn-lt"/>
                <a:ea typeface="+mn-ea"/>
                <a:cs typeface="+mn-cs"/>
              </a:rPr>
              <a:t>Does it meet my needs?</a:t>
            </a:r>
          </a:p>
          <a:p>
            <a:pPr lvl="1"/>
            <a:r>
              <a:rPr lang="en-US" sz="1200" kern="1200" dirty="0">
                <a:solidFill>
                  <a:schemeClr val="tx1"/>
                </a:solidFill>
                <a:effectLst/>
                <a:latin typeface="+mn-lt"/>
                <a:ea typeface="+mn-ea"/>
                <a:cs typeface="+mn-cs"/>
              </a:rPr>
              <a:t>What is the state of repair?</a:t>
            </a:r>
          </a:p>
          <a:p>
            <a:pPr lvl="1"/>
            <a:r>
              <a:rPr lang="en-US" sz="1200" kern="1200" dirty="0">
                <a:solidFill>
                  <a:schemeClr val="tx1"/>
                </a:solidFill>
                <a:effectLst/>
                <a:latin typeface="+mn-lt"/>
                <a:ea typeface="+mn-ea"/>
                <a:cs typeface="+mn-cs"/>
              </a:rPr>
              <a:t>How much is my monthly payment?</a:t>
            </a:r>
          </a:p>
          <a:p>
            <a:pPr lvl="0"/>
            <a:r>
              <a:rPr lang="en-US" sz="1200" kern="1200" dirty="0">
                <a:solidFill>
                  <a:schemeClr val="tx1"/>
                </a:solidFill>
                <a:effectLst/>
                <a:latin typeface="+mn-lt"/>
                <a:ea typeface="+mn-ea"/>
                <a:cs typeface="+mn-cs"/>
              </a:rPr>
              <a:t>Challenges and Opportunities</a:t>
            </a:r>
          </a:p>
          <a:p>
            <a:pPr lvl="1"/>
            <a:r>
              <a:rPr lang="en-US" sz="1200" kern="1200" dirty="0">
                <a:solidFill>
                  <a:schemeClr val="tx1"/>
                </a:solidFill>
                <a:effectLst/>
                <a:latin typeface="+mn-lt"/>
                <a:ea typeface="+mn-ea"/>
                <a:cs typeface="+mn-cs"/>
              </a:rPr>
              <a:t>Am I concerned about reliability?</a:t>
            </a:r>
          </a:p>
          <a:p>
            <a:pPr lvl="1"/>
            <a:r>
              <a:rPr lang="en-US" sz="1200" kern="1200" dirty="0">
                <a:solidFill>
                  <a:schemeClr val="tx1"/>
                </a:solidFill>
                <a:effectLst/>
                <a:latin typeface="+mn-lt"/>
                <a:ea typeface="+mn-ea"/>
                <a:cs typeface="+mn-cs"/>
              </a:rPr>
              <a:t>What is my future earning potential?</a:t>
            </a:r>
          </a:p>
          <a:p>
            <a:pPr lvl="1"/>
            <a:r>
              <a:rPr lang="en-US" sz="1200" kern="1200" dirty="0">
                <a:solidFill>
                  <a:schemeClr val="tx1"/>
                </a:solidFill>
                <a:effectLst/>
                <a:latin typeface="+mn-lt"/>
                <a:ea typeface="+mn-ea"/>
                <a:cs typeface="+mn-cs"/>
              </a:rPr>
              <a:t>What impacts my insurance rating?</a:t>
            </a:r>
          </a:p>
          <a:p>
            <a:pPr lvl="1"/>
            <a:r>
              <a:rPr lang="en-US" sz="1200" kern="1200" dirty="0">
                <a:solidFill>
                  <a:schemeClr val="tx1"/>
                </a:solidFill>
                <a:effectLst/>
                <a:latin typeface="+mn-lt"/>
                <a:ea typeface="+mn-ea"/>
                <a:cs typeface="+mn-cs"/>
              </a:rPr>
              <a:t>Will job changes impact the distance I travel?</a:t>
            </a:r>
          </a:p>
          <a:p>
            <a:pPr lvl="1"/>
            <a:r>
              <a:rPr lang="en-US" sz="1200" kern="1200" dirty="0">
                <a:solidFill>
                  <a:schemeClr val="tx1"/>
                </a:solidFill>
                <a:effectLst/>
                <a:latin typeface="+mn-lt"/>
                <a:ea typeface="+mn-ea"/>
                <a:cs typeface="+mn-cs"/>
              </a:rPr>
              <a:t>Will family changes impact</a:t>
            </a:r>
            <a:r>
              <a:rPr lang="en-US" sz="1200" kern="1200" baseline="0" dirty="0">
                <a:solidFill>
                  <a:schemeClr val="tx1"/>
                </a:solidFill>
                <a:effectLst/>
                <a:latin typeface="+mn-lt"/>
                <a:ea typeface="+mn-ea"/>
                <a:cs typeface="+mn-cs"/>
              </a:rPr>
              <a:t> the type of car I need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Possible Futures</a:t>
            </a:r>
          </a:p>
          <a:p>
            <a:pPr lvl="1"/>
            <a:r>
              <a:rPr lang="en-US" sz="1200" kern="1200" dirty="0">
                <a:solidFill>
                  <a:schemeClr val="tx1"/>
                </a:solidFill>
                <a:effectLst/>
                <a:latin typeface="+mn-lt"/>
                <a:ea typeface="+mn-ea"/>
                <a:cs typeface="+mn-cs"/>
              </a:rPr>
              <a:t>Increased earnings give me more buying</a:t>
            </a:r>
            <a:r>
              <a:rPr lang="en-US" sz="1200" kern="1200" baseline="0" dirty="0">
                <a:solidFill>
                  <a:schemeClr val="tx1"/>
                </a:solidFill>
                <a:effectLst/>
                <a:latin typeface="+mn-lt"/>
                <a:ea typeface="+mn-ea"/>
                <a:cs typeface="+mn-cs"/>
              </a:rPr>
              <a:t> power</a:t>
            </a:r>
          </a:p>
          <a:p>
            <a:pPr lvl="1"/>
            <a:r>
              <a:rPr lang="en-US" sz="1200" kern="1200" baseline="0" dirty="0">
                <a:solidFill>
                  <a:schemeClr val="tx1"/>
                </a:solidFill>
                <a:effectLst/>
                <a:latin typeface="+mn-lt"/>
                <a:ea typeface="+mn-ea"/>
                <a:cs typeface="+mn-cs"/>
              </a:rPr>
              <a:t>Move farther from work and my fuel costs go up</a:t>
            </a:r>
          </a:p>
          <a:p>
            <a:pPr lvl="1"/>
            <a:r>
              <a:rPr lang="en-US" sz="1200" kern="1200" baseline="0" dirty="0">
                <a:solidFill>
                  <a:schemeClr val="tx1"/>
                </a:solidFill>
                <a:effectLst/>
                <a:latin typeface="+mn-lt"/>
                <a:ea typeface="+mn-ea"/>
                <a:cs typeface="+mn-cs"/>
              </a:rPr>
              <a:t>Start a family or grow my family</a:t>
            </a:r>
          </a:p>
          <a:p>
            <a:pPr lvl="1"/>
            <a:r>
              <a:rPr lang="en-US" sz="1200" kern="1200" baseline="0" dirty="0">
                <a:solidFill>
                  <a:schemeClr val="tx1"/>
                </a:solidFill>
                <a:effectLst/>
                <a:latin typeface="+mn-lt"/>
                <a:ea typeface="+mn-ea"/>
                <a:cs typeface="+mn-cs"/>
              </a:rPr>
              <a:t>Move to and area with good multimodal options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Action Plan</a:t>
            </a:r>
          </a:p>
          <a:p>
            <a:pPr lvl="1"/>
            <a:r>
              <a:rPr lang="en-US" sz="1200" kern="1200" dirty="0">
                <a:solidFill>
                  <a:schemeClr val="tx1"/>
                </a:solidFill>
                <a:effectLst/>
                <a:latin typeface="+mn-lt"/>
                <a:ea typeface="+mn-ea"/>
                <a:cs typeface="+mn-cs"/>
              </a:rPr>
              <a:t>Create</a:t>
            </a:r>
            <a:r>
              <a:rPr lang="en-US" sz="1200" kern="1200" baseline="0" dirty="0">
                <a:solidFill>
                  <a:schemeClr val="tx1"/>
                </a:solidFill>
                <a:effectLst/>
                <a:latin typeface="+mn-lt"/>
                <a:ea typeface="+mn-ea"/>
                <a:cs typeface="+mn-cs"/>
              </a:rPr>
              <a:t> a savings plan to cover the cost and maintenance of the car</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Research different makes and models along with safety features</a:t>
            </a:r>
          </a:p>
          <a:p>
            <a:pPr lvl="1"/>
            <a:r>
              <a:rPr lang="en-US" sz="1200" kern="1200" dirty="0">
                <a:solidFill>
                  <a:schemeClr val="tx1"/>
                </a:solidFill>
                <a:effectLst/>
                <a:latin typeface="+mn-lt"/>
                <a:ea typeface="+mn-ea"/>
                <a:cs typeface="+mn-cs"/>
              </a:rPr>
              <a:t>Research different dealerships or buying options</a:t>
            </a:r>
          </a:p>
          <a:p>
            <a:pPr lvl="1"/>
            <a:r>
              <a:rPr lang="en-US" sz="1200" kern="1200" dirty="0">
                <a:solidFill>
                  <a:schemeClr val="tx1"/>
                </a:solidFill>
                <a:effectLst/>
                <a:latin typeface="+mn-lt"/>
                <a:ea typeface="+mn-ea"/>
                <a:cs typeface="+mn-cs"/>
              </a:rPr>
              <a:t>Purchase your new car</a:t>
            </a:r>
          </a:p>
          <a:p>
            <a:pPr lvl="1"/>
            <a:endParaRPr lang="en-US" sz="1200" kern="1200" dirty="0">
              <a:solidFill>
                <a:schemeClr val="tx1"/>
              </a:solidFill>
              <a:effectLst/>
              <a:latin typeface="+mn-lt"/>
              <a:ea typeface="+mn-ea"/>
              <a:cs typeface="+mn-cs"/>
            </a:endParaRPr>
          </a:p>
          <a:p>
            <a:pPr lvl="0"/>
            <a:r>
              <a:rPr lang="en-US" sz="1200" b="0" baseline="0" dirty="0">
                <a:solidFill>
                  <a:srgbClr val="595959"/>
                </a:solidFill>
                <a:latin typeface="Arial"/>
                <a:cs typeface="Arial"/>
              </a:rPr>
              <a:t>Just like with the car analogy, NC Moves 2050 includes assessing current conditions, planning for uncertainties, imagining possible futures, and developing an action plan.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4008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In</a:t>
            </a:r>
            <a:r>
              <a:rPr lang="en-US" sz="1200" b="0" baseline="0" dirty="0">
                <a:solidFill>
                  <a:srgbClr val="595959"/>
                </a:solidFill>
                <a:latin typeface="Arial"/>
                <a:cs typeface="Arial"/>
              </a:rPr>
              <a:t> planning for North Carolina’s transportation future, your voice matters, so make your voice be heard.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While NC Moves 2050 can be compared to car ownership, we all know it’s much bigger than that. We are not buying a car for a specific individual or family, we are developing a plan for our entire state, not just current citizens, but future generations. Your voice matters so make your voice be heard. </a:t>
            </a:r>
          </a:p>
        </p:txBody>
      </p:sp>
      <p:sp>
        <p:nvSpPr>
          <p:cNvPr id="4" name="Slide Number Placeholder 3"/>
          <p:cNvSpPr>
            <a:spLocks noGrp="1"/>
          </p:cNvSpPr>
          <p:nvPr>
            <p:ph type="sldNum" sz="quarter" idx="10"/>
          </p:nvPr>
        </p:nvSpPr>
        <p:spPr/>
        <p:txBody>
          <a:bodyPr/>
          <a:lstStyle/>
          <a:p>
            <a:fld id="{DCB6EF1C-AA17-F640-A7A5-6C89FACC0C1D}" type="slidenum">
              <a:rPr lang="en-US" smtClean="0"/>
              <a:t>5</a:t>
            </a:fld>
            <a:endParaRPr lang="en-US" dirty="0"/>
          </a:p>
        </p:txBody>
      </p:sp>
    </p:spTree>
    <p:extLst>
      <p:ext uri="{BB962C8B-B14F-4D97-AF65-F5344CB8AC3E}">
        <p14:creationId xmlns:p14="http://schemas.microsoft.com/office/powerpoint/2010/main" val="117008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Key Message: </a:t>
            </a:r>
            <a:r>
              <a:rPr lang="en-US" sz="1200" b="0" dirty="0">
                <a:solidFill>
                  <a:srgbClr val="595959"/>
                </a:solidFill>
                <a:latin typeface="Arial"/>
                <a:cs typeface="Arial"/>
              </a:rPr>
              <a:t>Your voice matters because this plan</a:t>
            </a:r>
            <a:r>
              <a:rPr lang="en-US" sz="1200" b="0" baseline="0" dirty="0">
                <a:solidFill>
                  <a:srgbClr val="595959"/>
                </a:solidFill>
                <a:latin typeface="Arial"/>
                <a:cs typeface="Arial"/>
              </a:rPr>
              <a:t> will help guide future transportation policies and investments, and these decisions can have a direct impact on your community.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NC Moves 2050 is North Carolina’s long range multimodal transportation plan that will help guide North Carolina’s future transportation policies and investments. Clearly NC Moves 2050 is an important initiative for the state, but why does it matter to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partners in the planning and implementation of transportation projects. We have heard that you care about transportation options, including policy changes that impact bicycles and pedestrians and complete streets policy. We know that you care about connections to health care and other activities important for the quality of life for your communities, and that those connections may not always be within North Carolina, but may mean better connections to adjoining states. We know you care about funding and how the state’s policies and priorities might impact funding in your area. Many of you have also heard about North Carolina’s vision for integrated technology and electric vehicles, and may worry that your community will get left behind because many rural parts of our state do not have reliable broadband internet.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population in our state is growing and the demands on our infrastructure are great. The prosperity of our state and our regions relies heavily on strategic infrastructure investment to encourage economic growth while maintaining a high quality of life. We need a plan and a vision for advancing transportation in our state.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input is critical to making sure this plan meets the needs of all citizens and all communities across the state. </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2157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kern="1200" dirty="0">
                <a:solidFill>
                  <a:schemeClr val="tx1"/>
                </a:solidFill>
                <a:effectLst/>
                <a:latin typeface="+mn-lt"/>
                <a:ea typeface="+mn-ea"/>
                <a:cs typeface="+mn-cs"/>
              </a:rPr>
              <a:t>There will be opportunities for you to stay involved throughout the life on the plan. Visit the project website to stay up to date on project activities, and talk about the project on social media.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There will be opportunities for you to stay involved throughout the life on the plan. Visit the project website to stay up to date on project activities, and talk about the project on social media. </a:t>
            </a:r>
            <a:r>
              <a:rPr lang="en-US" dirty="0"/>
              <a:t>More information</a:t>
            </a:r>
            <a:r>
              <a:rPr lang="en-US" baseline="0" dirty="0"/>
              <a:t> about NC Moves 2050 can be found online at this web address or on social media using the #</a:t>
            </a:r>
            <a:r>
              <a:rPr lang="en-US" baseline="0" dirty="0" err="1"/>
              <a:t>NCMoves</a:t>
            </a:r>
            <a:r>
              <a:rPr lang="en-US" baseline="0" dirty="0"/>
              <a:t> hashtag</a:t>
            </a:r>
            <a:endParaRPr lang="en-US" dirty="0"/>
          </a:p>
        </p:txBody>
      </p:sp>
      <p:sp>
        <p:nvSpPr>
          <p:cNvPr id="4" name="Slide Number Placeholder 3"/>
          <p:cNvSpPr>
            <a:spLocks noGrp="1"/>
          </p:cNvSpPr>
          <p:nvPr>
            <p:ph type="sldNum" sz="quarter" idx="10"/>
          </p:nvPr>
        </p:nvSpPr>
        <p:spPr/>
        <p:txBody>
          <a:bodyPr/>
          <a:lstStyle/>
          <a:p>
            <a:fld id="{DCB6EF1C-AA17-F640-A7A5-6C89FACC0C1D}" type="slidenum">
              <a:rPr lang="en-US" smtClean="0"/>
              <a:t>7</a:t>
            </a:fld>
            <a:endParaRPr lang="en-US" dirty="0"/>
          </a:p>
        </p:txBody>
      </p:sp>
    </p:spTree>
    <p:extLst>
      <p:ext uri="{BB962C8B-B14F-4D97-AF65-F5344CB8AC3E}">
        <p14:creationId xmlns:p14="http://schemas.microsoft.com/office/powerpoint/2010/main" val="193667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Encourage</a:t>
            </a:r>
            <a:r>
              <a:rPr lang="en-US" sz="1200" b="0" baseline="0" dirty="0">
                <a:solidFill>
                  <a:srgbClr val="595959"/>
                </a:solidFill>
                <a:latin typeface="Arial"/>
                <a:cs typeface="Arial"/>
              </a:rPr>
              <a:t> participation on the public comment map and ask participants to share this map with their constituents.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We currently have an interactive public comment map on the NC Moves website. This interactive map enables residents to add their feedback about the biggest challenges and opportunities the state is facing in the future. Please go online and add your comments and encourage your constituents to do the same by April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CB6EF1C-AA17-F640-A7A5-6C89FACC0C1D}" type="slidenum">
              <a:rPr lang="en-US" smtClean="0"/>
              <a:t>8</a:t>
            </a:fld>
            <a:endParaRPr lang="en-US" dirty="0"/>
          </a:p>
        </p:txBody>
      </p:sp>
    </p:spTree>
    <p:extLst>
      <p:ext uri="{BB962C8B-B14F-4D97-AF65-F5344CB8AC3E}">
        <p14:creationId xmlns:p14="http://schemas.microsoft.com/office/powerpoint/2010/main" val="256697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20000"/>
              </a:spcBef>
              <a:buFont typeface="Arial" charset="0"/>
              <a:buNone/>
            </a:pPr>
            <a:r>
              <a:rPr lang="en-US" sz="1200" b="1" dirty="0">
                <a:solidFill>
                  <a:srgbClr val="595959"/>
                </a:solidFill>
                <a:latin typeface="Arial"/>
                <a:cs typeface="Arial"/>
              </a:rPr>
              <a:t>Key Message: </a:t>
            </a:r>
            <a:r>
              <a:rPr lang="en-US" sz="1200" b="0" dirty="0">
                <a:solidFill>
                  <a:srgbClr val="595959"/>
                </a:solidFill>
                <a:latin typeface="Arial"/>
                <a:cs typeface="Arial"/>
              </a:rPr>
              <a:t>Engagement</a:t>
            </a:r>
            <a:r>
              <a:rPr lang="en-US" sz="1200" b="0" baseline="0" dirty="0">
                <a:solidFill>
                  <a:srgbClr val="595959"/>
                </a:solidFill>
                <a:latin typeface="Arial"/>
                <a:cs typeface="Arial"/>
              </a:rPr>
              <a:t> is on-going throughout the planning process. There are many ways to get involved. </a:t>
            </a:r>
            <a:endParaRPr lang="en-US" sz="1200" b="1" dirty="0">
              <a:solidFill>
                <a:srgbClr val="595959"/>
              </a:solidFill>
              <a:latin typeface="Arial"/>
              <a:cs typeface="Arial"/>
            </a:endParaRPr>
          </a:p>
          <a:p>
            <a:pPr marL="0" lvl="0" indent="0">
              <a:spcBef>
                <a:spcPct val="20000"/>
              </a:spcBef>
              <a:buFont typeface="Arial" charset="0"/>
              <a:buNone/>
            </a:pPr>
            <a:endParaRPr lang="en-US" sz="1200" dirty="0">
              <a:solidFill>
                <a:srgbClr val="595959"/>
              </a:solidFill>
              <a:latin typeface="Arial"/>
              <a:cs typeface="Arial"/>
            </a:endParaRPr>
          </a:p>
          <a:p>
            <a:pPr marL="0" lvl="0" indent="0">
              <a:spcBef>
                <a:spcPct val="20000"/>
              </a:spcBef>
              <a:buFont typeface="Arial" charset="0"/>
              <a:buNone/>
            </a:pPr>
            <a:r>
              <a:rPr lang="en-US" sz="1200" b="1" dirty="0">
                <a:solidFill>
                  <a:srgbClr val="595959"/>
                </a:solidFill>
                <a:latin typeface="Arial"/>
                <a:cs typeface="Arial"/>
              </a:rPr>
              <a:t>Suggested Narrative:</a:t>
            </a:r>
          </a:p>
          <a:p>
            <a:r>
              <a:rPr lang="en-US" sz="1200" kern="1200" dirty="0">
                <a:solidFill>
                  <a:schemeClr val="tx1"/>
                </a:solidFill>
                <a:effectLst/>
                <a:latin typeface="+mn-lt"/>
                <a:ea typeface="+mn-ea"/>
                <a:cs typeface="+mn-cs"/>
              </a:rPr>
              <a:t>There are opportunities to stay involved throughout the process, with a heavy outreach effort coming this spring. This is your opportunity to stay engaged and to get your community to participate. Be sure to look out for a list of tabling events across the state during the spring of 2019. Promote NC Moves 2050 by using the hashtag, visiting the website to learn more and find plan updates, following the plan on social media, participating in future surveys, and signing up for email updates. We also encourage you to become a voice and champion for the plan so that you can inform the public, engage them in the process, and generate excitement about the plan. </a:t>
            </a:r>
          </a:p>
        </p:txBody>
      </p:sp>
      <p:sp>
        <p:nvSpPr>
          <p:cNvPr id="4" name="Slide Number Placeholder 3"/>
          <p:cNvSpPr>
            <a:spLocks noGrp="1"/>
          </p:cNvSpPr>
          <p:nvPr>
            <p:ph type="sldNum" sz="quarter" idx="10"/>
          </p:nvPr>
        </p:nvSpPr>
        <p:spPr/>
        <p:txBody>
          <a:bodyPr/>
          <a:lstStyle/>
          <a:p>
            <a:fld id="{DCB6EF1C-AA17-F640-A7A5-6C89FACC0C1D}" type="slidenum">
              <a:rPr lang="en-US" smtClean="0"/>
              <a:t>9</a:t>
            </a:fld>
            <a:endParaRPr lang="en-US" dirty="0"/>
          </a:p>
        </p:txBody>
      </p:sp>
    </p:spTree>
    <p:extLst>
      <p:ext uri="{BB962C8B-B14F-4D97-AF65-F5344CB8AC3E}">
        <p14:creationId xmlns:p14="http://schemas.microsoft.com/office/powerpoint/2010/main" val="326895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2A913A-3D76-A24F-93D7-30008D8DD2C5}" type="slidenum">
              <a:rPr lang="en-US" altLang="en-US" smtClean="0"/>
              <a:t>‹#›</a:t>
            </a:fld>
            <a:endParaRPr lang="en-US" altLang="en-US" dirty="0"/>
          </a:p>
        </p:txBody>
      </p:sp>
    </p:spTree>
    <p:extLst>
      <p:ext uri="{BB962C8B-B14F-4D97-AF65-F5344CB8AC3E}">
        <p14:creationId xmlns:p14="http://schemas.microsoft.com/office/powerpoint/2010/main" val="355127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North Carolina STC Master Plans</a:t>
            </a:r>
          </a:p>
        </p:txBody>
      </p:sp>
      <p:sp>
        <p:nvSpPr>
          <p:cNvPr id="6" name="Content Placeholder 5"/>
          <p:cNvSpPr>
            <a:spLocks noGrp="1"/>
          </p:cNvSpPr>
          <p:nvPr>
            <p:ph sz="quarter" idx="13"/>
          </p:nvPr>
        </p:nvSpPr>
        <p:spPr>
          <a:xfrm>
            <a:off x="457200" y="1752600"/>
            <a:ext cx="82296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dirty="0"/>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dirty="0"/>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2A913A-3D76-A24F-93D7-30008D8DD2C5}" type="slidenum">
              <a:rPr lang="en-US" altLang="en-US" smtClean="0"/>
              <a:t>‹#›</a:t>
            </a:fld>
            <a:endParaRPr lang="en-US" altLang="en-US" dirty="0"/>
          </a:p>
        </p:txBody>
      </p:sp>
    </p:spTree>
    <p:extLst>
      <p:ext uri="{BB962C8B-B14F-4D97-AF65-F5344CB8AC3E}">
        <p14:creationId xmlns:p14="http://schemas.microsoft.com/office/powerpoint/2010/main" val="328555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265275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2750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North Carolina STC Master Plans</a:t>
            </a:r>
          </a:p>
        </p:txBody>
      </p:sp>
      <p:sp>
        <p:nvSpPr>
          <p:cNvPr id="6" name="Content Placeholder 5"/>
          <p:cNvSpPr>
            <a:spLocks noGrp="1"/>
          </p:cNvSpPr>
          <p:nvPr>
            <p:ph sz="quarter" idx="13"/>
          </p:nvPr>
        </p:nvSpPr>
        <p:spPr>
          <a:xfrm>
            <a:off x="457200" y="1752600"/>
            <a:ext cx="82296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dirty="0"/>
          </a:p>
        </p:txBody>
      </p:sp>
    </p:spTree>
    <p:extLst>
      <p:ext uri="{BB962C8B-B14F-4D97-AF65-F5344CB8AC3E}">
        <p14:creationId xmlns:p14="http://schemas.microsoft.com/office/powerpoint/2010/main" val="114894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dirty="0"/>
          </a:p>
        </p:txBody>
      </p:sp>
    </p:spTree>
    <p:extLst>
      <p:ext uri="{BB962C8B-B14F-4D97-AF65-F5344CB8AC3E}">
        <p14:creationId xmlns:p14="http://schemas.microsoft.com/office/powerpoint/2010/main" val="235386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
        <p:nvSpPr>
          <p:cNvPr id="2" name="Rectangle 1"/>
          <p:cNvSpPr/>
          <p:nvPr userDrawn="1"/>
        </p:nvSpPr>
        <p:spPr>
          <a:xfrm>
            <a:off x="457200" y="78940"/>
            <a:ext cx="1345286" cy="302607"/>
          </a:xfrm>
          <a:prstGeom prst="rect">
            <a:avLst/>
          </a:prstGeom>
          <a:solidFill>
            <a:srgbClr val="34424D"/>
          </a:solidFill>
          <a:ln>
            <a:solidFill>
              <a:srgbClr val="3442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34424D"/>
              </a:solidFill>
            </a:endParaRPr>
          </a:p>
        </p:txBody>
      </p:sp>
      <p:sp>
        <p:nvSpPr>
          <p:cNvPr id="3" name="TextBox 2"/>
          <p:cNvSpPr txBox="1"/>
          <p:nvPr userDrawn="1"/>
        </p:nvSpPr>
        <p:spPr>
          <a:xfrm>
            <a:off x="241837" y="12215"/>
            <a:ext cx="2076466" cy="369332"/>
          </a:xfrm>
          <a:prstGeom prst="rect">
            <a:avLst/>
          </a:prstGeom>
          <a:noFill/>
        </p:spPr>
        <p:txBody>
          <a:bodyPr wrap="none" rtlCol="0">
            <a:spAutoFit/>
          </a:bodyPr>
          <a:lstStyle/>
          <a:p>
            <a:r>
              <a:rPr lang="en-US" b="1" dirty="0">
                <a:solidFill>
                  <a:schemeClr val="bg1"/>
                </a:solidFill>
              </a:rPr>
              <a:t>ncdot.gov/</a:t>
            </a:r>
            <a:r>
              <a:rPr lang="en-US" b="1" dirty="0" err="1">
                <a:solidFill>
                  <a:schemeClr val="bg1"/>
                </a:solidFill>
              </a:rPr>
              <a:t>ncmoves</a:t>
            </a:r>
            <a:endParaRPr lang="en-US"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
        <p:nvSpPr>
          <p:cNvPr id="7" name="Rectangle 6"/>
          <p:cNvSpPr/>
          <p:nvPr userDrawn="1"/>
        </p:nvSpPr>
        <p:spPr>
          <a:xfrm>
            <a:off x="457200" y="78940"/>
            <a:ext cx="1345286" cy="302607"/>
          </a:xfrm>
          <a:prstGeom prst="rect">
            <a:avLst/>
          </a:prstGeom>
          <a:solidFill>
            <a:srgbClr val="34424D"/>
          </a:solidFill>
          <a:ln>
            <a:solidFill>
              <a:srgbClr val="3442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rgbClr val="34424D"/>
              </a:solidFill>
            </a:endParaRPr>
          </a:p>
        </p:txBody>
      </p:sp>
      <p:sp>
        <p:nvSpPr>
          <p:cNvPr id="8" name="TextBox 7"/>
          <p:cNvSpPr txBox="1"/>
          <p:nvPr userDrawn="1"/>
        </p:nvSpPr>
        <p:spPr>
          <a:xfrm>
            <a:off x="241837" y="12215"/>
            <a:ext cx="2076466" cy="369332"/>
          </a:xfrm>
          <a:prstGeom prst="rect">
            <a:avLst/>
          </a:prstGeom>
          <a:noFill/>
        </p:spPr>
        <p:txBody>
          <a:bodyPr wrap="none" rtlCol="0">
            <a:spAutoFit/>
          </a:bodyPr>
          <a:lstStyle/>
          <a:p>
            <a:r>
              <a:rPr lang="en-US" b="1" dirty="0">
                <a:solidFill>
                  <a:schemeClr val="bg1"/>
                </a:solidFill>
              </a:rPr>
              <a:t>ncdot.gov/</a:t>
            </a:r>
            <a:r>
              <a:rPr lang="en-US" b="1" dirty="0" err="1">
                <a:solidFill>
                  <a:schemeClr val="bg1"/>
                </a:solidFill>
              </a:rPr>
              <a:t>ncmoves</a:t>
            </a:r>
            <a:endParaRPr lang="en-US" b="1" dirty="0">
              <a:solidFill>
                <a:schemeClr val="bg1"/>
              </a:solidFill>
            </a:endParaRPr>
          </a:p>
        </p:txBody>
      </p:sp>
    </p:spTree>
    <p:extLst>
      <p:ext uri="{BB962C8B-B14F-4D97-AF65-F5344CB8AC3E}">
        <p14:creationId xmlns:p14="http://schemas.microsoft.com/office/powerpoint/2010/main" val="40036048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ustomXml" Target="../ink/ink1.xm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ncdot.gov/ncmov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643467"/>
            <a:ext cx="2522980" cy="1597315"/>
          </a:xfrm>
          <a:noFill/>
          <a:ln w="19050">
            <a:solidFill>
              <a:schemeClr val="bg1"/>
            </a:solidFill>
          </a:ln>
        </p:spPr>
        <p:txBody>
          <a:bodyPr vert="horz" wrap="square" lIns="91440" tIns="45720" rIns="91440" bIns="45720" rtlCol="0" anchor="ctr">
            <a:normAutofit/>
          </a:bodyPr>
          <a:lstStyle/>
          <a:p>
            <a:pPr defTabSz="914400">
              <a:lnSpc>
                <a:spcPct val="90000"/>
              </a:lnSpc>
            </a:pPr>
            <a:r>
              <a:rPr lang="en-US" sz="2400" kern="1200">
                <a:solidFill>
                  <a:schemeClr val="bg1"/>
                </a:solidFill>
                <a:latin typeface="+mj-lt"/>
                <a:ea typeface="+mj-ea"/>
                <a:cs typeface="+mj-cs"/>
              </a:rPr>
              <a:t>Welcome</a:t>
            </a:r>
          </a:p>
        </p:txBody>
      </p:sp>
      <p:sp>
        <p:nvSpPr>
          <p:cNvPr id="3" name="Text Placeholder 2"/>
          <p:cNvSpPr>
            <a:spLocks noGrp="1"/>
          </p:cNvSpPr>
          <p:nvPr>
            <p:ph type="body" sz="quarter" idx="12"/>
          </p:nvPr>
        </p:nvSpPr>
        <p:spPr>
          <a:xfrm>
            <a:off x="482601" y="2638044"/>
            <a:ext cx="2522980" cy="3415622"/>
          </a:xfrm>
        </p:spPr>
        <p:txBody>
          <a:bodyPr vert="horz" lIns="91440" tIns="45720" rIns="91440" bIns="45720" rtlCol="0">
            <a:normAutofit/>
          </a:bodyPr>
          <a:lstStyle/>
          <a:p>
            <a:pPr algn="l" defTabSz="914400">
              <a:lnSpc>
                <a:spcPct val="90000"/>
              </a:lnSpc>
            </a:pPr>
            <a:r>
              <a:rPr lang="en-US" sz="1700" dirty="0">
                <a:latin typeface="+mn-lt"/>
                <a:ea typeface="+mn-ea"/>
                <a:cs typeface="+mn-cs"/>
              </a:rPr>
              <a:t>A strategic transportation plan connecting communities across North Carolina, focused on creating a more responsive, diverse, and inclusive transportation system for keeping people and freight moving safely and efficiently.</a:t>
            </a:r>
          </a:p>
          <a:p>
            <a:pPr indent="-228600" algn="l" defTabSz="914400">
              <a:lnSpc>
                <a:spcPct val="90000"/>
              </a:lnSpc>
              <a:buFont typeface="Arial" panose="020B0604020202020204" pitchFamily="34" charset="0"/>
              <a:buChar char="•"/>
            </a:pPr>
            <a:endParaRPr lang="en-US" sz="1700" dirty="0">
              <a:latin typeface="+mn-lt"/>
              <a:ea typeface="+mn-ea"/>
              <a:cs typeface="+mn-cs"/>
            </a:endParaRPr>
          </a:p>
        </p:txBody>
      </p:sp>
      <p:pic>
        <p:nvPicPr>
          <p:cNvPr id="8" name="Content Placeholder 7"/>
          <p:cNvPicPr>
            <a:picLocks noGrp="1" noChangeAspect="1"/>
          </p:cNvPicPr>
          <p:nvPr>
            <p:ph sz="quarter" idx="13"/>
          </p:nvPr>
        </p:nvPicPr>
        <p:blipFill>
          <a:blip r:embed="rId3"/>
          <a:stretch>
            <a:fillRect/>
          </a:stretch>
        </p:blipFill>
        <p:spPr>
          <a:xfrm>
            <a:off x="3973322" y="2334769"/>
            <a:ext cx="4688077" cy="2027594"/>
          </a:xfrm>
          <a:prstGeom prst="rect">
            <a:avLst/>
          </a:prstGeom>
        </p:spPr>
      </p:pic>
      <p:sp>
        <p:nvSpPr>
          <p:cNvPr id="5" name="Slide Number Placeholder 4"/>
          <p:cNvSpPr>
            <a:spLocks noGrp="1"/>
          </p:cNvSpPr>
          <p:nvPr>
            <p:ph type="sldNum" sz="quarter" idx="14"/>
          </p:nvPr>
        </p:nvSpPr>
        <p:spPr>
          <a:xfrm>
            <a:off x="7717134" y="6356350"/>
            <a:ext cx="798215" cy="365125"/>
          </a:xfrm>
        </p:spPr>
        <p:txBody>
          <a:bodyPr vert="horz" lIns="91440" tIns="45720" rIns="91440" bIns="45720" rtlCol="0" anchor="ctr">
            <a:normAutofit/>
          </a:bodyPr>
          <a:lstStyle/>
          <a:p>
            <a:pPr defTabSz="914400">
              <a:spcAft>
                <a:spcPts val="600"/>
              </a:spcAft>
              <a:defRPr/>
            </a:pPr>
            <a:fld id="{B3DAFCE5-0C67-4A53-8F92-3CAC2938318C}" type="slidenum">
              <a:rPr lang="en-US" altLang="en-US">
                <a:solidFill>
                  <a:schemeClr val="tx1">
                    <a:alpha val="80000"/>
                  </a:schemeClr>
                </a:solidFill>
                <a:latin typeface="+mn-lt"/>
                <a:ea typeface="+mn-ea"/>
              </a:rPr>
              <a:pPr defTabSz="914400">
                <a:spcAft>
                  <a:spcPts val="600"/>
                </a:spcAft>
                <a:defRPr/>
              </a:pPr>
              <a:t>1</a:t>
            </a:fld>
            <a:endParaRPr lang="en-US" altLang="en-US">
              <a:solidFill>
                <a:schemeClr val="tx1">
                  <a:alpha val="80000"/>
                </a:schemeClr>
              </a:solidFill>
              <a:latin typeface="+mn-lt"/>
              <a:ea typeface="+mn-ea"/>
            </a:endParaRPr>
          </a:p>
        </p:txBody>
      </p:sp>
      <p:sp>
        <p:nvSpPr>
          <p:cNvPr id="4" name="Rectangle 3"/>
          <p:cNvSpPr/>
          <p:nvPr/>
        </p:nvSpPr>
        <p:spPr>
          <a:xfrm>
            <a:off x="0" y="0"/>
            <a:ext cx="3573517" cy="6858000"/>
          </a:xfrm>
          <a:prstGeom prst="rect">
            <a:avLst/>
          </a:prstGeom>
          <a:solidFill>
            <a:srgbClr val="3542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635000" y="795867"/>
            <a:ext cx="2522980" cy="159731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pPr defTabSz="914400">
              <a:lnSpc>
                <a:spcPct val="90000"/>
              </a:lnSpc>
            </a:pPr>
            <a:r>
              <a:rPr lang="en-US" sz="2400">
                <a:solidFill>
                  <a:schemeClr val="bg1"/>
                </a:solidFill>
                <a:latin typeface="+mj-lt"/>
                <a:ea typeface="+mj-ea"/>
                <a:cs typeface="+mj-cs"/>
              </a:rPr>
              <a:t>Welcome</a:t>
            </a:r>
          </a:p>
        </p:txBody>
      </p:sp>
      <p:sp>
        <p:nvSpPr>
          <p:cNvPr id="9" name="Text Placeholder 2"/>
          <p:cNvSpPr txBox="1">
            <a:spLocks/>
          </p:cNvSpPr>
          <p:nvPr/>
        </p:nvSpPr>
        <p:spPr bwMode="auto">
          <a:xfrm>
            <a:off x="635001" y="2790444"/>
            <a:ext cx="2522980" cy="34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r" defTabSz="457200" rtl="0" eaLnBrk="1" fontAlgn="base" hangingPunct="1">
              <a:spcBef>
                <a:spcPct val="20000"/>
              </a:spcBef>
              <a:spcAft>
                <a:spcPct val="0"/>
              </a:spcAft>
              <a:buFont typeface="Arial" charset="0"/>
              <a:buNone/>
              <a:defRPr sz="1400" kern="1200">
                <a:solidFill>
                  <a:schemeClr val="bg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400">
              <a:lnSpc>
                <a:spcPct val="90000"/>
              </a:lnSpc>
            </a:pPr>
            <a:r>
              <a:rPr lang="en-US" sz="1700" dirty="0">
                <a:latin typeface="+mn-lt"/>
                <a:ea typeface="+mn-ea"/>
                <a:cs typeface="+mn-cs"/>
              </a:rPr>
              <a:t>A strategic transportation plan connecting communities across North Carolina, focused on creating a more responsive, diverse, and inclusive transportation system for keeping people and freight moving safely and efficiently.</a:t>
            </a:r>
          </a:p>
          <a:p>
            <a:pPr indent="-228600" algn="l" defTabSz="914400">
              <a:lnSpc>
                <a:spcPct val="90000"/>
              </a:lnSpc>
              <a:buFont typeface="Arial" panose="020B0604020202020204" pitchFamily="34" charset="0"/>
              <a:buChar char="•"/>
            </a:pPr>
            <a:endParaRPr lang="en-US" sz="1700" dirty="0">
              <a:latin typeface="+mn-lt"/>
              <a:ea typeface="+mn-ea"/>
              <a:cs typeface="+mn-cs"/>
            </a:endParaRPr>
          </a:p>
        </p:txBody>
      </p:sp>
    </p:spTree>
    <p:extLst>
      <p:ext uri="{BB962C8B-B14F-4D97-AF65-F5344CB8AC3E}">
        <p14:creationId xmlns:p14="http://schemas.microsoft.com/office/powerpoint/2010/main" val="156327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and Uncertainties</a:t>
            </a:r>
          </a:p>
        </p:txBody>
      </p:sp>
      <p:sp>
        <p:nvSpPr>
          <p:cNvPr id="4" name="Text Placeholder 3"/>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10</a:t>
            </a:fld>
            <a:endParaRPr lang="en-US" altLang="en-US" dirty="0"/>
          </a:p>
        </p:txBody>
      </p:sp>
      <p:grpSp>
        <p:nvGrpSpPr>
          <p:cNvPr id="30" name="Group 29">
            <a:extLst>
              <a:ext uri="{FF2B5EF4-FFF2-40B4-BE49-F238E27FC236}">
                <a16:creationId xmlns:a16="http://schemas.microsoft.com/office/drawing/2014/main" id="{6DF9FDA4-40DA-497E-AC3E-F28DA1C57357}"/>
              </a:ext>
            </a:extLst>
          </p:cNvPr>
          <p:cNvGrpSpPr/>
          <p:nvPr/>
        </p:nvGrpSpPr>
        <p:grpSpPr>
          <a:xfrm>
            <a:off x="448576" y="2024903"/>
            <a:ext cx="8264016" cy="3868691"/>
            <a:chOff x="448576" y="2024903"/>
            <a:chExt cx="8264016" cy="3868691"/>
          </a:xfrm>
        </p:grpSpPr>
        <p:grpSp>
          <p:nvGrpSpPr>
            <p:cNvPr id="29" name="Group 28">
              <a:extLst>
                <a:ext uri="{FF2B5EF4-FFF2-40B4-BE49-F238E27FC236}">
                  <a16:creationId xmlns:a16="http://schemas.microsoft.com/office/drawing/2014/main" id="{99920792-840F-4757-99F2-01CB44F21D7E}"/>
                </a:ext>
              </a:extLst>
            </p:cNvPr>
            <p:cNvGrpSpPr/>
            <p:nvPr/>
          </p:nvGrpSpPr>
          <p:grpSpPr>
            <a:xfrm>
              <a:off x="448576" y="2164267"/>
              <a:ext cx="1672253" cy="1544977"/>
              <a:chOff x="448576" y="2164267"/>
              <a:chExt cx="1672253" cy="1544977"/>
            </a:xfrm>
          </p:grpSpPr>
          <p:pic>
            <p:nvPicPr>
              <p:cNvPr id="11" name="Picture 10"/>
              <p:cNvPicPr>
                <a:picLocks noChangeAspect="1"/>
              </p:cNvPicPr>
              <p:nvPr/>
            </p:nvPicPr>
            <p:blipFill>
              <a:blip r:embed="rId3"/>
              <a:stretch>
                <a:fillRect/>
              </a:stretch>
            </p:blipFill>
            <p:spPr>
              <a:xfrm>
                <a:off x="584810" y="2164267"/>
                <a:ext cx="1255580" cy="1092400"/>
              </a:xfrm>
              <a:prstGeom prst="rect">
                <a:avLst/>
              </a:prstGeom>
            </p:spPr>
          </p:pic>
          <p:sp>
            <p:nvSpPr>
              <p:cNvPr id="15" name="TextBox 14"/>
              <p:cNvSpPr txBox="1"/>
              <p:nvPr/>
            </p:nvSpPr>
            <p:spPr>
              <a:xfrm>
                <a:off x="448576" y="3339912"/>
                <a:ext cx="16722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Demographics</a:t>
                </a:r>
              </a:p>
            </p:txBody>
          </p:sp>
        </p:grpSp>
        <p:grpSp>
          <p:nvGrpSpPr>
            <p:cNvPr id="9" name="Group 8">
              <a:extLst>
                <a:ext uri="{FF2B5EF4-FFF2-40B4-BE49-F238E27FC236}">
                  <a16:creationId xmlns:a16="http://schemas.microsoft.com/office/drawing/2014/main" id="{AD464C31-EE21-471F-9A25-818A2F67574C}"/>
                </a:ext>
              </a:extLst>
            </p:cNvPr>
            <p:cNvGrpSpPr/>
            <p:nvPr/>
          </p:nvGrpSpPr>
          <p:grpSpPr>
            <a:xfrm>
              <a:off x="6998096" y="2215837"/>
              <a:ext cx="1714496" cy="1531530"/>
              <a:chOff x="2676363" y="2190966"/>
              <a:chExt cx="1714496" cy="1531530"/>
            </a:xfrm>
          </p:grpSpPr>
          <p:pic>
            <p:nvPicPr>
              <p:cNvPr id="12" name="Picture 11"/>
              <p:cNvPicPr>
                <a:picLocks noChangeAspect="1"/>
              </p:cNvPicPr>
              <p:nvPr/>
            </p:nvPicPr>
            <p:blipFill>
              <a:blip r:embed="rId4"/>
              <a:stretch>
                <a:fillRect/>
              </a:stretch>
            </p:blipFill>
            <p:spPr>
              <a:xfrm>
                <a:off x="2676363" y="2190966"/>
                <a:ext cx="1714496" cy="1116416"/>
              </a:xfrm>
              <a:prstGeom prst="rect">
                <a:avLst/>
              </a:prstGeom>
            </p:spPr>
          </p:pic>
          <p:sp>
            <p:nvSpPr>
              <p:cNvPr id="16" name="TextBox 15"/>
              <p:cNvSpPr txBox="1"/>
              <p:nvPr/>
            </p:nvSpPr>
            <p:spPr>
              <a:xfrm>
                <a:off x="2881008" y="3353164"/>
                <a:ext cx="14798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Partnerships</a:t>
                </a:r>
              </a:p>
            </p:txBody>
          </p:sp>
        </p:grpSp>
        <p:grpSp>
          <p:nvGrpSpPr>
            <p:cNvPr id="23" name="Group 22">
              <a:extLst>
                <a:ext uri="{FF2B5EF4-FFF2-40B4-BE49-F238E27FC236}">
                  <a16:creationId xmlns:a16="http://schemas.microsoft.com/office/drawing/2014/main" id="{70318EBE-13B6-485D-9CB2-B95454520DB1}"/>
                </a:ext>
              </a:extLst>
            </p:cNvPr>
            <p:cNvGrpSpPr/>
            <p:nvPr/>
          </p:nvGrpSpPr>
          <p:grpSpPr>
            <a:xfrm>
              <a:off x="5275910" y="4287391"/>
              <a:ext cx="1030074" cy="1606203"/>
              <a:chOff x="5388202" y="2143190"/>
              <a:chExt cx="1030074" cy="1606203"/>
            </a:xfrm>
          </p:grpSpPr>
          <p:pic>
            <p:nvPicPr>
              <p:cNvPr id="13" name="Picture 12"/>
              <p:cNvPicPr>
                <a:picLocks noChangeAspect="1"/>
              </p:cNvPicPr>
              <p:nvPr/>
            </p:nvPicPr>
            <p:blipFill>
              <a:blip r:embed="rId5"/>
              <a:stretch>
                <a:fillRect/>
              </a:stretch>
            </p:blipFill>
            <p:spPr>
              <a:xfrm>
                <a:off x="5434387" y="2143190"/>
                <a:ext cx="983889" cy="1239741"/>
              </a:xfrm>
              <a:prstGeom prst="rect">
                <a:avLst/>
              </a:prstGeom>
            </p:spPr>
          </p:pic>
          <p:sp>
            <p:nvSpPr>
              <p:cNvPr id="17" name="TextBox 16"/>
              <p:cNvSpPr txBox="1"/>
              <p:nvPr/>
            </p:nvSpPr>
            <p:spPr>
              <a:xfrm>
                <a:off x="5388202" y="3380061"/>
                <a:ext cx="1018227"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Security</a:t>
                </a:r>
              </a:p>
            </p:txBody>
          </p:sp>
        </p:grpSp>
        <p:grpSp>
          <p:nvGrpSpPr>
            <p:cNvPr id="24" name="Group 23">
              <a:extLst>
                <a:ext uri="{FF2B5EF4-FFF2-40B4-BE49-F238E27FC236}">
                  <a16:creationId xmlns:a16="http://schemas.microsoft.com/office/drawing/2014/main" id="{88AD25C6-0C8C-4AB1-8019-4BF92D87E0DA}"/>
                </a:ext>
              </a:extLst>
            </p:cNvPr>
            <p:cNvGrpSpPr/>
            <p:nvPr/>
          </p:nvGrpSpPr>
          <p:grpSpPr>
            <a:xfrm>
              <a:off x="7222664" y="4253224"/>
              <a:ext cx="1236237" cy="1597269"/>
              <a:chOff x="7318719" y="2146051"/>
              <a:chExt cx="1236237" cy="1597269"/>
            </a:xfrm>
          </p:grpSpPr>
          <p:pic>
            <p:nvPicPr>
              <p:cNvPr id="14" name="Picture 13"/>
              <p:cNvPicPr>
                <a:picLocks noChangeAspect="1"/>
              </p:cNvPicPr>
              <p:nvPr/>
            </p:nvPicPr>
            <p:blipFill>
              <a:blip r:embed="rId6"/>
              <a:stretch>
                <a:fillRect/>
              </a:stretch>
            </p:blipFill>
            <p:spPr>
              <a:xfrm>
                <a:off x="7347843" y="2146051"/>
                <a:ext cx="1207113" cy="1207113"/>
              </a:xfrm>
              <a:prstGeom prst="rect">
                <a:avLst/>
              </a:prstGeom>
            </p:spPr>
          </p:pic>
          <p:sp>
            <p:nvSpPr>
              <p:cNvPr id="18" name="TextBox 17"/>
              <p:cNvSpPr txBox="1"/>
              <p:nvPr/>
            </p:nvSpPr>
            <p:spPr>
              <a:xfrm>
                <a:off x="7318719" y="3373988"/>
                <a:ext cx="1236236"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Resiliency</a:t>
                </a:r>
              </a:p>
            </p:txBody>
          </p:sp>
        </p:grpSp>
        <p:grpSp>
          <p:nvGrpSpPr>
            <p:cNvPr id="28" name="Group 27">
              <a:extLst>
                <a:ext uri="{FF2B5EF4-FFF2-40B4-BE49-F238E27FC236}">
                  <a16:creationId xmlns:a16="http://schemas.microsoft.com/office/drawing/2014/main" id="{1AED51BB-9794-419A-B6E2-53FDD4B6B569}"/>
                </a:ext>
              </a:extLst>
            </p:cNvPr>
            <p:cNvGrpSpPr/>
            <p:nvPr/>
          </p:nvGrpSpPr>
          <p:grpSpPr>
            <a:xfrm>
              <a:off x="652329" y="4227340"/>
              <a:ext cx="1264745" cy="1623153"/>
              <a:chOff x="2951884" y="4151990"/>
              <a:chExt cx="1264745" cy="1623153"/>
            </a:xfrm>
          </p:grpSpPr>
          <p:pic>
            <p:nvPicPr>
              <p:cNvPr id="8" name="Picture 7"/>
              <p:cNvPicPr>
                <a:picLocks noChangeAspect="1"/>
              </p:cNvPicPr>
              <p:nvPr/>
            </p:nvPicPr>
            <p:blipFill>
              <a:blip r:embed="rId7"/>
              <a:stretch>
                <a:fillRect/>
              </a:stretch>
            </p:blipFill>
            <p:spPr>
              <a:xfrm>
                <a:off x="2951884" y="4151990"/>
                <a:ext cx="1264745" cy="1264745"/>
              </a:xfrm>
              <a:prstGeom prst="rect">
                <a:avLst/>
              </a:prstGeom>
            </p:spPr>
          </p:pic>
          <p:sp>
            <p:nvSpPr>
              <p:cNvPr id="20" name="TextBox 19"/>
              <p:cNvSpPr txBox="1"/>
              <p:nvPr/>
            </p:nvSpPr>
            <p:spPr>
              <a:xfrm>
                <a:off x="3049101" y="5405811"/>
                <a:ext cx="1018228"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Funding</a:t>
                </a:r>
              </a:p>
            </p:txBody>
          </p:sp>
        </p:grpSp>
        <p:grpSp>
          <p:nvGrpSpPr>
            <p:cNvPr id="25" name="Group 24">
              <a:extLst>
                <a:ext uri="{FF2B5EF4-FFF2-40B4-BE49-F238E27FC236}">
                  <a16:creationId xmlns:a16="http://schemas.microsoft.com/office/drawing/2014/main" id="{149482D4-2C25-4E49-B4B7-7DFC435E68E5}"/>
                </a:ext>
              </a:extLst>
            </p:cNvPr>
            <p:cNvGrpSpPr/>
            <p:nvPr/>
          </p:nvGrpSpPr>
          <p:grpSpPr>
            <a:xfrm>
              <a:off x="3009183" y="4287391"/>
              <a:ext cx="1351717" cy="1563102"/>
              <a:chOff x="7286883" y="4227340"/>
              <a:chExt cx="1351717" cy="1563102"/>
            </a:xfrm>
          </p:grpSpPr>
          <p:pic>
            <p:nvPicPr>
              <p:cNvPr id="10" name="Picture 9"/>
              <p:cNvPicPr>
                <a:picLocks noChangeAspect="1"/>
              </p:cNvPicPr>
              <p:nvPr/>
            </p:nvPicPr>
            <p:blipFill>
              <a:blip r:embed="rId8"/>
              <a:stretch>
                <a:fillRect/>
              </a:stretch>
            </p:blipFill>
            <p:spPr>
              <a:xfrm>
                <a:off x="7438976" y="4227340"/>
                <a:ext cx="1132732" cy="1141122"/>
              </a:xfrm>
              <a:prstGeom prst="rect">
                <a:avLst/>
              </a:prstGeom>
            </p:spPr>
          </p:pic>
          <p:sp>
            <p:nvSpPr>
              <p:cNvPr id="22" name="TextBox 21"/>
              <p:cNvSpPr txBox="1"/>
              <p:nvPr/>
            </p:nvSpPr>
            <p:spPr>
              <a:xfrm>
                <a:off x="7286883" y="5421110"/>
                <a:ext cx="13517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Technology</a:t>
                </a:r>
              </a:p>
            </p:txBody>
          </p:sp>
        </p:grpSp>
        <p:grpSp>
          <p:nvGrpSpPr>
            <p:cNvPr id="7" name="Group 6">
              <a:extLst>
                <a:ext uri="{FF2B5EF4-FFF2-40B4-BE49-F238E27FC236}">
                  <a16:creationId xmlns:a16="http://schemas.microsoft.com/office/drawing/2014/main" id="{3894FDDE-CDFD-45DF-AD64-03A12C32D194}"/>
                </a:ext>
              </a:extLst>
            </p:cNvPr>
            <p:cNvGrpSpPr/>
            <p:nvPr/>
          </p:nvGrpSpPr>
          <p:grpSpPr>
            <a:xfrm>
              <a:off x="3086157" y="2024903"/>
              <a:ext cx="1274743" cy="1692349"/>
              <a:chOff x="565647" y="4093718"/>
              <a:chExt cx="1274743" cy="1692349"/>
            </a:xfrm>
          </p:grpSpPr>
          <p:sp>
            <p:nvSpPr>
              <p:cNvPr id="19" name="TextBox 18"/>
              <p:cNvSpPr txBox="1"/>
              <p:nvPr/>
            </p:nvSpPr>
            <p:spPr>
              <a:xfrm>
                <a:off x="565647" y="5416735"/>
                <a:ext cx="114646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Economy</a:t>
                </a:r>
              </a:p>
            </p:txBody>
          </p:sp>
          <p:pic>
            <p:nvPicPr>
              <p:cNvPr id="3" name="Picture 2"/>
              <p:cNvPicPr>
                <a:picLocks noChangeAspect="1"/>
              </p:cNvPicPr>
              <p:nvPr/>
            </p:nvPicPr>
            <p:blipFill>
              <a:blip r:embed="rId9"/>
              <a:stretch>
                <a:fillRect/>
              </a:stretch>
            </p:blipFill>
            <p:spPr>
              <a:xfrm>
                <a:off x="565647" y="4093718"/>
                <a:ext cx="1274743" cy="1274743"/>
              </a:xfrm>
              <a:prstGeom prst="rect">
                <a:avLst/>
              </a:prstGeom>
            </p:spPr>
          </p:pic>
        </p:grpSp>
        <p:grpSp>
          <p:nvGrpSpPr>
            <p:cNvPr id="27" name="Group 26">
              <a:extLst>
                <a:ext uri="{FF2B5EF4-FFF2-40B4-BE49-F238E27FC236}">
                  <a16:creationId xmlns:a16="http://schemas.microsoft.com/office/drawing/2014/main" id="{6D047D9E-A681-47CE-99F5-1E7245EE998C}"/>
                </a:ext>
              </a:extLst>
            </p:cNvPr>
            <p:cNvGrpSpPr/>
            <p:nvPr/>
          </p:nvGrpSpPr>
          <p:grpSpPr>
            <a:xfrm>
              <a:off x="5090945" y="2164177"/>
              <a:ext cx="1446188" cy="1571936"/>
              <a:chOff x="5203237" y="4202449"/>
              <a:chExt cx="1446188" cy="1571936"/>
            </a:xfrm>
          </p:grpSpPr>
          <p:sp>
            <p:nvSpPr>
              <p:cNvPr id="21" name="TextBox 20"/>
              <p:cNvSpPr txBox="1"/>
              <p:nvPr/>
            </p:nvSpPr>
            <p:spPr>
              <a:xfrm>
                <a:off x="5388202" y="5405053"/>
                <a:ext cx="99264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Tourism</a:t>
                </a:r>
              </a:p>
            </p:txBody>
          </p:sp>
          <p:pic>
            <p:nvPicPr>
              <p:cNvPr id="6" name="Picture 5"/>
              <p:cNvPicPr>
                <a:picLocks noChangeAspect="1"/>
              </p:cNvPicPr>
              <p:nvPr/>
            </p:nvPicPr>
            <p:blipFill>
              <a:blip r:embed="rId10"/>
              <a:stretch>
                <a:fillRect/>
              </a:stretch>
            </p:blipFill>
            <p:spPr>
              <a:xfrm>
                <a:off x="5203237" y="4202449"/>
                <a:ext cx="1446188" cy="1163825"/>
              </a:xfrm>
              <a:prstGeom prst="rect">
                <a:avLst/>
              </a:prstGeom>
            </p:spPr>
          </p:pic>
        </p:grpSp>
      </p:grpSp>
    </p:spTree>
    <p:extLst>
      <p:ext uri="{BB962C8B-B14F-4D97-AF65-F5344CB8AC3E}">
        <p14:creationId xmlns:p14="http://schemas.microsoft.com/office/powerpoint/2010/main" val="346007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and Uncertainties</a:t>
            </a:r>
          </a:p>
        </p:txBody>
      </p:sp>
      <p:sp>
        <p:nvSpPr>
          <p:cNvPr id="3" name="Text Placeholder 2"/>
          <p:cNvSpPr>
            <a:spLocks noGrp="1"/>
          </p:cNvSpPr>
          <p:nvPr>
            <p:ph type="body" sz="quarter" idx="12"/>
          </p:nvPr>
        </p:nvSpPr>
        <p:spPr/>
        <p:txBody>
          <a:bodyPr/>
          <a:lstStyle/>
          <a:p>
            <a:r>
              <a:rPr lang="en-US" dirty="0"/>
              <a:t>NC Moves 2050</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925662488"/>
              </p:ext>
            </p:extLst>
          </p:nvPr>
        </p:nvGraphicFramePr>
        <p:xfrm>
          <a:off x="304800" y="1516626"/>
          <a:ext cx="8382000"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pPr>
                <a:defRPr/>
              </a:pPr>
              <a:t>11</a:t>
            </a:fld>
            <a:endParaRPr lang="en-US" altLang="en-US" dirty="0"/>
          </a:p>
        </p:txBody>
      </p:sp>
    </p:spTree>
    <p:extLst>
      <p:ext uri="{BB962C8B-B14F-4D97-AF65-F5344CB8AC3E}">
        <p14:creationId xmlns:p14="http://schemas.microsoft.com/office/powerpoint/2010/main" val="422257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and Uncertainties</a:t>
            </a:r>
          </a:p>
        </p:txBody>
      </p:sp>
      <p:sp>
        <p:nvSpPr>
          <p:cNvPr id="3" name="Text Placeholder 2"/>
          <p:cNvSpPr>
            <a:spLocks noGrp="1"/>
          </p:cNvSpPr>
          <p:nvPr>
            <p:ph type="body" sz="quarter" idx="12"/>
          </p:nvPr>
        </p:nvSpPr>
        <p:spPr/>
        <p:txBody>
          <a:bodyPr/>
          <a:lstStyle/>
          <a:p>
            <a:r>
              <a:rPr lang="en-US" dirty="0"/>
              <a:t>NC Moves 2050</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4067273171"/>
              </p:ext>
            </p:extLst>
          </p:nvPr>
        </p:nvGraphicFramePr>
        <p:xfrm>
          <a:off x="457200" y="1752600"/>
          <a:ext cx="8229600"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pPr>
                <a:defRPr/>
              </a:pPr>
              <a:t>12</a:t>
            </a:fld>
            <a:endParaRPr lang="en-US" altLang="en-US" dirty="0"/>
          </a:p>
        </p:txBody>
      </p:sp>
    </p:spTree>
    <p:extLst>
      <p:ext uri="{BB962C8B-B14F-4D97-AF65-F5344CB8AC3E}">
        <p14:creationId xmlns:p14="http://schemas.microsoft.com/office/powerpoint/2010/main" val="13628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a:xfrm>
            <a:off x="6762751" y="6382261"/>
            <a:ext cx="2133600" cy="365125"/>
          </a:xfrm>
        </p:spPr>
        <p:txBody>
          <a:bodyPr/>
          <a:lstStyle/>
          <a:p>
            <a:pPr>
              <a:defRPr/>
            </a:pPr>
            <a:fld id="{8E0C9224-0E86-4A9A-8DD9-792BBB0652B6}" type="slidenum">
              <a:rPr lang="en-US" altLang="en-US" smtClean="0"/>
              <a:pPr>
                <a:defRPr/>
              </a:pPr>
              <a:t>13</a:t>
            </a:fld>
            <a:endParaRPr lang="en-US" altLang="en-US" dirty="0"/>
          </a:p>
        </p:txBody>
      </p:sp>
      <p:sp>
        <p:nvSpPr>
          <p:cNvPr id="6" name="Rectangle 5"/>
          <p:cNvSpPr/>
          <p:nvPr/>
        </p:nvSpPr>
        <p:spPr>
          <a:xfrm>
            <a:off x="383013" y="1171093"/>
            <a:ext cx="8123132" cy="1384995"/>
          </a:xfrm>
          <a:prstGeom prst="rect">
            <a:avLst/>
          </a:prstGeom>
        </p:spPr>
        <p:txBody>
          <a:bodyPr wrap="square">
            <a:spAutoFit/>
          </a:bodyPr>
          <a:lstStyle/>
          <a:p>
            <a:pPr algn="ctr">
              <a:spcBef>
                <a:spcPct val="20000"/>
              </a:spcBef>
            </a:pPr>
            <a:r>
              <a:rPr lang="en-US" sz="2800" dirty="0">
                <a:solidFill>
                  <a:srgbClr val="595959"/>
                </a:solidFill>
                <a:latin typeface="Arial"/>
                <a:cs typeface="Arial"/>
              </a:rPr>
              <a:t>In thinking about transportation services for your community, which of these are </a:t>
            </a:r>
            <a:r>
              <a:rPr lang="en-US" sz="2800">
                <a:solidFill>
                  <a:srgbClr val="595959"/>
                </a:solidFill>
                <a:latin typeface="Arial"/>
                <a:cs typeface="Arial"/>
              </a:rPr>
              <a:t>you most </a:t>
            </a:r>
            <a:r>
              <a:rPr lang="en-US" sz="2800" dirty="0">
                <a:solidFill>
                  <a:srgbClr val="595959"/>
                </a:solidFill>
                <a:latin typeface="Arial"/>
                <a:cs typeface="Arial"/>
              </a:rPr>
              <a:t>concerned about? </a:t>
            </a:r>
          </a:p>
        </p:txBody>
      </p:sp>
      <p:sp>
        <p:nvSpPr>
          <p:cNvPr id="7" name="Title 5"/>
          <p:cNvSpPr txBox="1">
            <a:spLocks/>
          </p:cNvSpPr>
          <p:nvPr/>
        </p:nvSpPr>
        <p:spPr>
          <a:xfrm>
            <a:off x="457200" y="46990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dirty="0"/>
              <a:t>Question 1</a:t>
            </a:r>
          </a:p>
        </p:txBody>
      </p:sp>
      <p:sp>
        <p:nvSpPr>
          <p:cNvPr id="25" name="Text Placeholder 2"/>
          <p:cNvSpPr>
            <a:spLocks noGrp="1"/>
          </p:cNvSpPr>
          <p:nvPr>
            <p:ph type="body" sz="quarter" idx="12"/>
          </p:nvPr>
        </p:nvSpPr>
        <p:spPr>
          <a:xfrm>
            <a:off x="4838701" y="88900"/>
            <a:ext cx="3848100" cy="273050"/>
          </a:xfrm>
        </p:spPr>
        <p:txBody>
          <a:bodyPr/>
          <a:lstStyle/>
          <a:p>
            <a:r>
              <a:rPr lang="en-US" dirty="0"/>
              <a:t>NC Moves 2050</a:t>
            </a:r>
          </a:p>
        </p:txBody>
      </p:sp>
      <p:grpSp>
        <p:nvGrpSpPr>
          <p:cNvPr id="31" name="Group 30">
            <a:extLst>
              <a:ext uri="{FF2B5EF4-FFF2-40B4-BE49-F238E27FC236}">
                <a16:creationId xmlns:a16="http://schemas.microsoft.com/office/drawing/2014/main" id="{62188203-0C47-4E76-8A7C-E4C2ECFE6694}"/>
              </a:ext>
            </a:extLst>
          </p:cNvPr>
          <p:cNvGrpSpPr/>
          <p:nvPr/>
        </p:nvGrpSpPr>
        <p:grpSpPr>
          <a:xfrm>
            <a:off x="574889" y="2775560"/>
            <a:ext cx="7994221" cy="3810769"/>
            <a:chOff x="448576" y="2024903"/>
            <a:chExt cx="8264016" cy="3868691"/>
          </a:xfrm>
        </p:grpSpPr>
        <p:grpSp>
          <p:nvGrpSpPr>
            <p:cNvPr id="32" name="Group 31">
              <a:extLst>
                <a:ext uri="{FF2B5EF4-FFF2-40B4-BE49-F238E27FC236}">
                  <a16:creationId xmlns:a16="http://schemas.microsoft.com/office/drawing/2014/main" id="{C03FDD8B-829C-43D3-BE45-989B0F43C595}"/>
                </a:ext>
              </a:extLst>
            </p:cNvPr>
            <p:cNvGrpSpPr/>
            <p:nvPr/>
          </p:nvGrpSpPr>
          <p:grpSpPr>
            <a:xfrm>
              <a:off x="448576" y="2164267"/>
              <a:ext cx="1672253" cy="1544977"/>
              <a:chOff x="448576" y="2164267"/>
              <a:chExt cx="1672253" cy="1544977"/>
            </a:xfrm>
          </p:grpSpPr>
          <p:pic>
            <p:nvPicPr>
              <p:cNvPr id="79" name="Picture 78">
                <a:extLst>
                  <a:ext uri="{FF2B5EF4-FFF2-40B4-BE49-F238E27FC236}">
                    <a16:creationId xmlns:a16="http://schemas.microsoft.com/office/drawing/2014/main" id="{2A46A794-7EE8-48A2-8F99-75F1D525EEBA}"/>
                  </a:ext>
                </a:extLst>
              </p:cNvPr>
              <p:cNvPicPr>
                <a:picLocks noChangeAspect="1"/>
              </p:cNvPicPr>
              <p:nvPr/>
            </p:nvPicPr>
            <p:blipFill>
              <a:blip r:embed="rId3"/>
              <a:stretch>
                <a:fillRect/>
              </a:stretch>
            </p:blipFill>
            <p:spPr>
              <a:xfrm>
                <a:off x="584810" y="2164267"/>
                <a:ext cx="1255580" cy="1092400"/>
              </a:xfrm>
              <a:prstGeom prst="rect">
                <a:avLst/>
              </a:prstGeom>
            </p:spPr>
          </p:pic>
          <p:sp>
            <p:nvSpPr>
              <p:cNvPr id="80" name="TextBox 79">
                <a:extLst>
                  <a:ext uri="{FF2B5EF4-FFF2-40B4-BE49-F238E27FC236}">
                    <a16:creationId xmlns:a16="http://schemas.microsoft.com/office/drawing/2014/main" id="{93B32FCD-B5F4-4B2F-A60E-D7E9A3BD0D7F}"/>
                  </a:ext>
                </a:extLst>
              </p:cNvPr>
              <p:cNvSpPr txBox="1"/>
              <p:nvPr/>
            </p:nvSpPr>
            <p:spPr>
              <a:xfrm>
                <a:off x="448576" y="3339912"/>
                <a:ext cx="16722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Demographics</a:t>
                </a:r>
              </a:p>
            </p:txBody>
          </p:sp>
        </p:grpSp>
        <p:grpSp>
          <p:nvGrpSpPr>
            <p:cNvPr id="33" name="Group 32">
              <a:extLst>
                <a:ext uri="{FF2B5EF4-FFF2-40B4-BE49-F238E27FC236}">
                  <a16:creationId xmlns:a16="http://schemas.microsoft.com/office/drawing/2014/main" id="{AB171C1B-31B7-49E8-8FEA-7E217C4F394F}"/>
                </a:ext>
              </a:extLst>
            </p:cNvPr>
            <p:cNvGrpSpPr/>
            <p:nvPr/>
          </p:nvGrpSpPr>
          <p:grpSpPr>
            <a:xfrm>
              <a:off x="6998096" y="2215837"/>
              <a:ext cx="1714496" cy="1531530"/>
              <a:chOff x="2676363" y="2190966"/>
              <a:chExt cx="1714496" cy="1531530"/>
            </a:xfrm>
          </p:grpSpPr>
          <p:pic>
            <p:nvPicPr>
              <p:cNvPr id="77" name="Picture 76">
                <a:extLst>
                  <a:ext uri="{FF2B5EF4-FFF2-40B4-BE49-F238E27FC236}">
                    <a16:creationId xmlns:a16="http://schemas.microsoft.com/office/drawing/2014/main" id="{42735B39-B489-449D-A861-ACB44D667F31}"/>
                  </a:ext>
                </a:extLst>
              </p:cNvPr>
              <p:cNvPicPr>
                <a:picLocks noChangeAspect="1"/>
              </p:cNvPicPr>
              <p:nvPr/>
            </p:nvPicPr>
            <p:blipFill>
              <a:blip r:embed="rId4"/>
              <a:stretch>
                <a:fillRect/>
              </a:stretch>
            </p:blipFill>
            <p:spPr>
              <a:xfrm>
                <a:off x="2676363" y="2190966"/>
                <a:ext cx="1714496" cy="1116416"/>
              </a:xfrm>
              <a:prstGeom prst="rect">
                <a:avLst/>
              </a:prstGeom>
            </p:spPr>
          </p:pic>
          <p:sp>
            <p:nvSpPr>
              <p:cNvPr id="78" name="TextBox 77">
                <a:extLst>
                  <a:ext uri="{FF2B5EF4-FFF2-40B4-BE49-F238E27FC236}">
                    <a16:creationId xmlns:a16="http://schemas.microsoft.com/office/drawing/2014/main" id="{0968795F-46E7-43F5-881D-DCB5EED4C8ED}"/>
                  </a:ext>
                </a:extLst>
              </p:cNvPr>
              <p:cNvSpPr txBox="1"/>
              <p:nvPr/>
            </p:nvSpPr>
            <p:spPr>
              <a:xfrm>
                <a:off x="2881008" y="3353164"/>
                <a:ext cx="14798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Partnerships</a:t>
                </a:r>
              </a:p>
            </p:txBody>
          </p:sp>
        </p:grpSp>
        <p:grpSp>
          <p:nvGrpSpPr>
            <p:cNvPr id="34" name="Group 33">
              <a:extLst>
                <a:ext uri="{FF2B5EF4-FFF2-40B4-BE49-F238E27FC236}">
                  <a16:creationId xmlns:a16="http://schemas.microsoft.com/office/drawing/2014/main" id="{4735291E-EF31-48B1-8AB8-F1DF6351B46E}"/>
                </a:ext>
              </a:extLst>
            </p:cNvPr>
            <p:cNvGrpSpPr/>
            <p:nvPr/>
          </p:nvGrpSpPr>
          <p:grpSpPr>
            <a:xfrm>
              <a:off x="5275910" y="4287391"/>
              <a:ext cx="1030074" cy="1606203"/>
              <a:chOff x="5388202" y="2143190"/>
              <a:chExt cx="1030074" cy="1606203"/>
            </a:xfrm>
          </p:grpSpPr>
          <p:pic>
            <p:nvPicPr>
              <p:cNvPr id="75" name="Picture 74">
                <a:extLst>
                  <a:ext uri="{FF2B5EF4-FFF2-40B4-BE49-F238E27FC236}">
                    <a16:creationId xmlns:a16="http://schemas.microsoft.com/office/drawing/2014/main" id="{5046163A-B611-4DD9-AEDF-1C94C41AC319}"/>
                  </a:ext>
                </a:extLst>
              </p:cNvPr>
              <p:cNvPicPr>
                <a:picLocks noChangeAspect="1"/>
              </p:cNvPicPr>
              <p:nvPr/>
            </p:nvPicPr>
            <p:blipFill>
              <a:blip r:embed="rId5"/>
              <a:stretch>
                <a:fillRect/>
              </a:stretch>
            </p:blipFill>
            <p:spPr>
              <a:xfrm>
                <a:off x="5434387" y="2143190"/>
                <a:ext cx="983889" cy="1239741"/>
              </a:xfrm>
              <a:prstGeom prst="rect">
                <a:avLst/>
              </a:prstGeom>
            </p:spPr>
          </p:pic>
          <p:sp>
            <p:nvSpPr>
              <p:cNvPr id="76" name="TextBox 75">
                <a:extLst>
                  <a:ext uri="{FF2B5EF4-FFF2-40B4-BE49-F238E27FC236}">
                    <a16:creationId xmlns:a16="http://schemas.microsoft.com/office/drawing/2014/main" id="{E5EA090C-0AA6-45C5-A812-2FB9E0C554D9}"/>
                  </a:ext>
                </a:extLst>
              </p:cNvPr>
              <p:cNvSpPr txBox="1"/>
              <p:nvPr/>
            </p:nvSpPr>
            <p:spPr>
              <a:xfrm>
                <a:off x="5388202" y="3380061"/>
                <a:ext cx="1018227"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Security</a:t>
                </a:r>
              </a:p>
            </p:txBody>
          </p:sp>
        </p:grpSp>
        <p:grpSp>
          <p:nvGrpSpPr>
            <p:cNvPr id="35" name="Group 34">
              <a:extLst>
                <a:ext uri="{FF2B5EF4-FFF2-40B4-BE49-F238E27FC236}">
                  <a16:creationId xmlns:a16="http://schemas.microsoft.com/office/drawing/2014/main" id="{48D51427-5DFA-47E3-910F-4950EF2FDDC8}"/>
                </a:ext>
              </a:extLst>
            </p:cNvPr>
            <p:cNvGrpSpPr/>
            <p:nvPr/>
          </p:nvGrpSpPr>
          <p:grpSpPr>
            <a:xfrm>
              <a:off x="7222664" y="4253224"/>
              <a:ext cx="1236237" cy="1597269"/>
              <a:chOff x="7318719" y="2146051"/>
              <a:chExt cx="1236237" cy="1597269"/>
            </a:xfrm>
          </p:grpSpPr>
          <p:pic>
            <p:nvPicPr>
              <p:cNvPr id="73" name="Picture 72">
                <a:extLst>
                  <a:ext uri="{FF2B5EF4-FFF2-40B4-BE49-F238E27FC236}">
                    <a16:creationId xmlns:a16="http://schemas.microsoft.com/office/drawing/2014/main" id="{2A2C0A27-A6D2-439F-A1A7-2E4E7F2B27B1}"/>
                  </a:ext>
                </a:extLst>
              </p:cNvPr>
              <p:cNvPicPr>
                <a:picLocks noChangeAspect="1"/>
              </p:cNvPicPr>
              <p:nvPr/>
            </p:nvPicPr>
            <p:blipFill>
              <a:blip r:embed="rId6"/>
              <a:stretch>
                <a:fillRect/>
              </a:stretch>
            </p:blipFill>
            <p:spPr>
              <a:xfrm>
                <a:off x="7347843" y="2146051"/>
                <a:ext cx="1207113" cy="1207113"/>
              </a:xfrm>
              <a:prstGeom prst="rect">
                <a:avLst/>
              </a:prstGeom>
            </p:spPr>
          </p:pic>
          <p:sp>
            <p:nvSpPr>
              <p:cNvPr id="74" name="TextBox 73">
                <a:extLst>
                  <a:ext uri="{FF2B5EF4-FFF2-40B4-BE49-F238E27FC236}">
                    <a16:creationId xmlns:a16="http://schemas.microsoft.com/office/drawing/2014/main" id="{8A2B8F45-687D-4F5A-BC8C-6CF7C00DF793}"/>
                  </a:ext>
                </a:extLst>
              </p:cNvPr>
              <p:cNvSpPr txBox="1"/>
              <p:nvPr/>
            </p:nvSpPr>
            <p:spPr>
              <a:xfrm>
                <a:off x="7318719" y="3373988"/>
                <a:ext cx="1236236"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Resiliency</a:t>
                </a:r>
              </a:p>
            </p:txBody>
          </p:sp>
        </p:grpSp>
        <p:grpSp>
          <p:nvGrpSpPr>
            <p:cNvPr id="36" name="Group 35">
              <a:extLst>
                <a:ext uri="{FF2B5EF4-FFF2-40B4-BE49-F238E27FC236}">
                  <a16:creationId xmlns:a16="http://schemas.microsoft.com/office/drawing/2014/main" id="{C035C51D-49F5-4DB9-B1D2-87A094429906}"/>
                </a:ext>
              </a:extLst>
            </p:cNvPr>
            <p:cNvGrpSpPr/>
            <p:nvPr/>
          </p:nvGrpSpPr>
          <p:grpSpPr>
            <a:xfrm>
              <a:off x="652329" y="4227340"/>
              <a:ext cx="1264745" cy="1623153"/>
              <a:chOff x="2951884" y="4151990"/>
              <a:chExt cx="1264745" cy="1623153"/>
            </a:xfrm>
          </p:grpSpPr>
          <p:pic>
            <p:nvPicPr>
              <p:cNvPr id="71" name="Picture 70">
                <a:extLst>
                  <a:ext uri="{FF2B5EF4-FFF2-40B4-BE49-F238E27FC236}">
                    <a16:creationId xmlns:a16="http://schemas.microsoft.com/office/drawing/2014/main" id="{9A4B74F6-8EF6-4A8D-9F56-F33666A09473}"/>
                  </a:ext>
                </a:extLst>
              </p:cNvPr>
              <p:cNvPicPr>
                <a:picLocks noChangeAspect="1"/>
              </p:cNvPicPr>
              <p:nvPr/>
            </p:nvPicPr>
            <p:blipFill>
              <a:blip r:embed="rId7"/>
              <a:stretch>
                <a:fillRect/>
              </a:stretch>
            </p:blipFill>
            <p:spPr>
              <a:xfrm>
                <a:off x="2951884" y="4151990"/>
                <a:ext cx="1264745" cy="1264745"/>
              </a:xfrm>
              <a:prstGeom prst="rect">
                <a:avLst/>
              </a:prstGeom>
            </p:spPr>
          </p:pic>
          <p:sp>
            <p:nvSpPr>
              <p:cNvPr id="72" name="TextBox 71">
                <a:extLst>
                  <a:ext uri="{FF2B5EF4-FFF2-40B4-BE49-F238E27FC236}">
                    <a16:creationId xmlns:a16="http://schemas.microsoft.com/office/drawing/2014/main" id="{973C487E-4DE9-4164-BCC8-3DB558D55159}"/>
                  </a:ext>
                </a:extLst>
              </p:cNvPr>
              <p:cNvSpPr txBox="1"/>
              <p:nvPr/>
            </p:nvSpPr>
            <p:spPr>
              <a:xfrm>
                <a:off x="3049101" y="5405811"/>
                <a:ext cx="1018228"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Funding</a:t>
                </a:r>
              </a:p>
            </p:txBody>
          </p:sp>
        </p:grpSp>
        <p:grpSp>
          <p:nvGrpSpPr>
            <p:cNvPr id="37" name="Group 36">
              <a:extLst>
                <a:ext uri="{FF2B5EF4-FFF2-40B4-BE49-F238E27FC236}">
                  <a16:creationId xmlns:a16="http://schemas.microsoft.com/office/drawing/2014/main" id="{7721E03D-492C-4895-9889-436F73CA9F13}"/>
                </a:ext>
              </a:extLst>
            </p:cNvPr>
            <p:cNvGrpSpPr/>
            <p:nvPr/>
          </p:nvGrpSpPr>
          <p:grpSpPr>
            <a:xfrm>
              <a:off x="3009183" y="4287391"/>
              <a:ext cx="1351717" cy="1563102"/>
              <a:chOff x="7286883" y="4227340"/>
              <a:chExt cx="1351717" cy="1563102"/>
            </a:xfrm>
          </p:grpSpPr>
          <p:pic>
            <p:nvPicPr>
              <p:cNvPr id="69" name="Picture 68">
                <a:extLst>
                  <a:ext uri="{FF2B5EF4-FFF2-40B4-BE49-F238E27FC236}">
                    <a16:creationId xmlns:a16="http://schemas.microsoft.com/office/drawing/2014/main" id="{588A7F6B-A674-41F5-92C2-606A4D447EE2}"/>
                  </a:ext>
                </a:extLst>
              </p:cNvPr>
              <p:cNvPicPr>
                <a:picLocks noChangeAspect="1"/>
              </p:cNvPicPr>
              <p:nvPr/>
            </p:nvPicPr>
            <p:blipFill>
              <a:blip r:embed="rId8"/>
              <a:stretch>
                <a:fillRect/>
              </a:stretch>
            </p:blipFill>
            <p:spPr>
              <a:xfrm>
                <a:off x="7438976" y="4227340"/>
                <a:ext cx="1132732" cy="1141122"/>
              </a:xfrm>
              <a:prstGeom prst="rect">
                <a:avLst/>
              </a:prstGeom>
            </p:spPr>
          </p:pic>
          <p:sp>
            <p:nvSpPr>
              <p:cNvPr id="70" name="TextBox 69">
                <a:extLst>
                  <a:ext uri="{FF2B5EF4-FFF2-40B4-BE49-F238E27FC236}">
                    <a16:creationId xmlns:a16="http://schemas.microsoft.com/office/drawing/2014/main" id="{58DE0974-A1D1-4B06-B0BA-4C630B5A7847}"/>
                  </a:ext>
                </a:extLst>
              </p:cNvPr>
              <p:cNvSpPr txBox="1"/>
              <p:nvPr/>
            </p:nvSpPr>
            <p:spPr>
              <a:xfrm>
                <a:off x="7286883" y="5421110"/>
                <a:ext cx="13517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Technology</a:t>
                </a:r>
              </a:p>
            </p:txBody>
          </p:sp>
        </p:grpSp>
        <p:grpSp>
          <p:nvGrpSpPr>
            <p:cNvPr id="38" name="Group 37">
              <a:extLst>
                <a:ext uri="{FF2B5EF4-FFF2-40B4-BE49-F238E27FC236}">
                  <a16:creationId xmlns:a16="http://schemas.microsoft.com/office/drawing/2014/main" id="{0C44AB0B-B485-4520-B85F-9FACB518C020}"/>
                </a:ext>
              </a:extLst>
            </p:cNvPr>
            <p:cNvGrpSpPr/>
            <p:nvPr/>
          </p:nvGrpSpPr>
          <p:grpSpPr>
            <a:xfrm>
              <a:off x="3086157" y="2024903"/>
              <a:ext cx="1274743" cy="1692349"/>
              <a:chOff x="565647" y="4093718"/>
              <a:chExt cx="1274743" cy="1692349"/>
            </a:xfrm>
          </p:grpSpPr>
          <p:sp>
            <p:nvSpPr>
              <p:cNvPr id="67" name="TextBox 66">
                <a:extLst>
                  <a:ext uri="{FF2B5EF4-FFF2-40B4-BE49-F238E27FC236}">
                    <a16:creationId xmlns:a16="http://schemas.microsoft.com/office/drawing/2014/main" id="{FAADC86F-E836-4A0E-AF85-8C20B1234FE9}"/>
                  </a:ext>
                </a:extLst>
              </p:cNvPr>
              <p:cNvSpPr txBox="1"/>
              <p:nvPr/>
            </p:nvSpPr>
            <p:spPr>
              <a:xfrm>
                <a:off x="565647" y="5416735"/>
                <a:ext cx="114646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Economy</a:t>
                </a:r>
              </a:p>
            </p:txBody>
          </p:sp>
          <p:pic>
            <p:nvPicPr>
              <p:cNvPr id="68" name="Picture 67">
                <a:extLst>
                  <a:ext uri="{FF2B5EF4-FFF2-40B4-BE49-F238E27FC236}">
                    <a16:creationId xmlns:a16="http://schemas.microsoft.com/office/drawing/2014/main" id="{74B160B9-DA39-4DB9-83E5-C5684D236A6F}"/>
                  </a:ext>
                </a:extLst>
              </p:cNvPr>
              <p:cNvPicPr>
                <a:picLocks noChangeAspect="1"/>
              </p:cNvPicPr>
              <p:nvPr/>
            </p:nvPicPr>
            <p:blipFill>
              <a:blip r:embed="rId9"/>
              <a:stretch>
                <a:fillRect/>
              </a:stretch>
            </p:blipFill>
            <p:spPr>
              <a:xfrm>
                <a:off x="565647" y="4093718"/>
                <a:ext cx="1274743" cy="1274743"/>
              </a:xfrm>
              <a:prstGeom prst="rect">
                <a:avLst/>
              </a:prstGeom>
            </p:spPr>
          </p:pic>
        </p:grpSp>
        <p:grpSp>
          <p:nvGrpSpPr>
            <p:cNvPr id="64" name="Group 63">
              <a:extLst>
                <a:ext uri="{FF2B5EF4-FFF2-40B4-BE49-F238E27FC236}">
                  <a16:creationId xmlns:a16="http://schemas.microsoft.com/office/drawing/2014/main" id="{77786F8D-847D-4D22-8B4D-D6F3CD20E712}"/>
                </a:ext>
              </a:extLst>
            </p:cNvPr>
            <p:cNvGrpSpPr/>
            <p:nvPr/>
          </p:nvGrpSpPr>
          <p:grpSpPr>
            <a:xfrm>
              <a:off x="5090945" y="2164177"/>
              <a:ext cx="1446188" cy="1571936"/>
              <a:chOff x="5203237" y="4202449"/>
              <a:chExt cx="1446188" cy="1571936"/>
            </a:xfrm>
          </p:grpSpPr>
          <p:sp>
            <p:nvSpPr>
              <p:cNvPr id="65" name="TextBox 64">
                <a:extLst>
                  <a:ext uri="{FF2B5EF4-FFF2-40B4-BE49-F238E27FC236}">
                    <a16:creationId xmlns:a16="http://schemas.microsoft.com/office/drawing/2014/main" id="{B43C3010-2A77-453B-844D-5A5C73713A3C}"/>
                  </a:ext>
                </a:extLst>
              </p:cNvPr>
              <p:cNvSpPr txBox="1"/>
              <p:nvPr/>
            </p:nvSpPr>
            <p:spPr>
              <a:xfrm>
                <a:off x="5388202" y="5405053"/>
                <a:ext cx="99264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Tourism</a:t>
                </a:r>
              </a:p>
            </p:txBody>
          </p:sp>
          <p:pic>
            <p:nvPicPr>
              <p:cNvPr id="66" name="Picture 65">
                <a:extLst>
                  <a:ext uri="{FF2B5EF4-FFF2-40B4-BE49-F238E27FC236}">
                    <a16:creationId xmlns:a16="http://schemas.microsoft.com/office/drawing/2014/main" id="{E27852A5-6664-4324-AD1D-632A2657230D}"/>
                  </a:ext>
                </a:extLst>
              </p:cNvPr>
              <p:cNvPicPr>
                <a:picLocks noChangeAspect="1"/>
              </p:cNvPicPr>
              <p:nvPr/>
            </p:nvPicPr>
            <p:blipFill>
              <a:blip r:embed="rId10"/>
              <a:stretch>
                <a:fillRect/>
              </a:stretch>
            </p:blipFill>
            <p:spPr>
              <a:xfrm>
                <a:off x="5203237" y="4202449"/>
                <a:ext cx="1446188" cy="1163825"/>
              </a:xfrm>
              <a:prstGeom prst="rect">
                <a:avLst/>
              </a:prstGeom>
            </p:spPr>
          </p:pic>
        </p:grpSp>
      </p:grpSp>
    </p:spTree>
    <p:extLst>
      <p:ext uri="{BB962C8B-B14F-4D97-AF65-F5344CB8AC3E}">
        <p14:creationId xmlns:p14="http://schemas.microsoft.com/office/powerpoint/2010/main" val="248539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14</a:t>
            </a:fld>
            <a:endParaRPr lang="en-US" altLang="en-US" dirty="0"/>
          </a:p>
        </p:txBody>
      </p:sp>
      <p:sp>
        <p:nvSpPr>
          <p:cNvPr id="6" name="Rectangle 5"/>
          <p:cNvSpPr/>
          <p:nvPr/>
        </p:nvSpPr>
        <p:spPr>
          <a:xfrm>
            <a:off x="457201" y="1321994"/>
            <a:ext cx="7963932" cy="1384995"/>
          </a:xfrm>
          <a:prstGeom prst="rect">
            <a:avLst/>
          </a:prstGeom>
        </p:spPr>
        <p:txBody>
          <a:bodyPr wrap="square">
            <a:spAutoFit/>
          </a:bodyPr>
          <a:lstStyle/>
          <a:p>
            <a:pPr lvl="0" algn="ctr">
              <a:spcBef>
                <a:spcPct val="20000"/>
              </a:spcBef>
            </a:pPr>
            <a:r>
              <a:rPr lang="en-US" sz="2800" dirty="0">
                <a:solidFill>
                  <a:srgbClr val="595959"/>
                </a:solidFill>
                <a:latin typeface="Arial"/>
                <a:cs typeface="Arial"/>
              </a:rPr>
              <a:t>Are there changes or uncertainties for your community not already discussed that NCDOT should consider as a part of NC Moves 2050?</a:t>
            </a:r>
          </a:p>
        </p:txBody>
      </p:sp>
      <p:sp>
        <p:nvSpPr>
          <p:cNvPr id="7" name="Title 5"/>
          <p:cNvSpPr txBox="1">
            <a:spLocks/>
          </p:cNvSpPr>
          <p:nvPr/>
        </p:nvSpPr>
        <p:spPr>
          <a:xfrm>
            <a:off x="457200" y="469900"/>
            <a:ext cx="8229600" cy="1143000"/>
          </a:xfrm>
          <a:prstGeom prst="rect">
            <a:avLst/>
          </a:prstGeom>
        </p:spPr>
        <p:txBody>
          <a:bodyPr/>
          <a:lst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a:lstStyle>
          <a:p>
            <a:r>
              <a:rPr lang="en-US" dirty="0"/>
              <a:t>Question 2</a:t>
            </a:r>
          </a:p>
        </p:txBody>
      </p:sp>
      <p:sp>
        <p:nvSpPr>
          <p:cNvPr id="8" name="Text Placeholder 2"/>
          <p:cNvSpPr>
            <a:spLocks noGrp="1"/>
          </p:cNvSpPr>
          <p:nvPr>
            <p:ph type="body" sz="quarter" idx="12"/>
          </p:nvPr>
        </p:nvSpPr>
        <p:spPr>
          <a:xfrm>
            <a:off x="4838701" y="88900"/>
            <a:ext cx="3848100" cy="273050"/>
          </a:xfrm>
        </p:spPr>
        <p:txBody>
          <a:bodyPr/>
          <a:lstStyle/>
          <a:p>
            <a:r>
              <a:rPr lang="en-US" dirty="0"/>
              <a:t>NC Moves 2050</a:t>
            </a:r>
          </a:p>
        </p:txBody>
      </p:sp>
      <p:grpSp>
        <p:nvGrpSpPr>
          <p:cNvPr id="9" name="Group 8">
            <a:extLst>
              <a:ext uri="{FF2B5EF4-FFF2-40B4-BE49-F238E27FC236}">
                <a16:creationId xmlns:a16="http://schemas.microsoft.com/office/drawing/2014/main" id="{62188203-0C47-4E76-8A7C-E4C2ECFE6694}"/>
              </a:ext>
            </a:extLst>
          </p:cNvPr>
          <p:cNvGrpSpPr/>
          <p:nvPr/>
        </p:nvGrpSpPr>
        <p:grpSpPr>
          <a:xfrm>
            <a:off x="574889" y="2706989"/>
            <a:ext cx="7994221" cy="3852837"/>
            <a:chOff x="448576" y="2024903"/>
            <a:chExt cx="8264016" cy="3868691"/>
          </a:xfrm>
        </p:grpSpPr>
        <p:grpSp>
          <p:nvGrpSpPr>
            <p:cNvPr id="10" name="Group 9">
              <a:extLst>
                <a:ext uri="{FF2B5EF4-FFF2-40B4-BE49-F238E27FC236}">
                  <a16:creationId xmlns:a16="http://schemas.microsoft.com/office/drawing/2014/main" id="{C03FDD8B-829C-43D3-BE45-989B0F43C595}"/>
                </a:ext>
              </a:extLst>
            </p:cNvPr>
            <p:cNvGrpSpPr/>
            <p:nvPr/>
          </p:nvGrpSpPr>
          <p:grpSpPr>
            <a:xfrm>
              <a:off x="448576" y="2164267"/>
              <a:ext cx="1672253" cy="1544977"/>
              <a:chOff x="448576" y="2164267"/>
              <a:chExt cx="1672253" cy="1544977"/>
            </a:xfrm>
          </p:grpSpPr>
          <p:pic>
            <p:nvPicPr>
              <p:cNvPr id="32" name="Picture 31">
                <a:extLst>
                  <a:ext uri="{FF2B5EF4-FFF2-40B4-BE49-F238E27FC236}">
                    <a16:creationId xmlns:a16="http://schemas.microsoft.com/office/drawing/2014/main" id="{2A46A794-7EE8-48A2-8F99-75F1D525EEBA}"/>
                  </a:ext>
                </a:extLst>
              </p:cNvPr>
              <p:cNvPicPr>
                <a:picLocks noChangeAspect="1"/>
              </p:cNvPicPr>
              <p:nvPr/>
            </p:nvPicPr>
            <p:blipFill>
              <a:blip r:embed="rId3"/>
              <a:stretch>
                <a:fillRect/>
              </a:stretch>
            </p:blipFill>
            <p:spPr>
              <a:xfrm>
                <a:off x="584810" y="2164267"/>
                <a:ext cx="1255580" cy="1092400"/>
              </a:xfrm>
              <a:prstGeom prst="rect">
                <a:avLst/>
              </a:prstGeom>
            </p:spPr>
          </p:pic>
          <p:sp>
            <p:nvSpPr>
              <p:cNvPr id="33" name="TextBox 32">
                <a:extLst>
                  <a:ext uri="{FF2B5EF4-FFF2-40B4-BE49-F238E27FC236}">
                    <a16:creationId xmlns:a16="http://schemas.microsoft.com/office/drawing/2014/main" id="{93B32FCD-B5F4-4B2F-A60E-D7E9A3BD0D7F}"/>
                  </a:ext>
                </a:extLst>
              </p:cNvPr>
              <p:cNvSpPr txBox="1"/>
              <p:nvPr/>
            </p:nvSpPr>
            <p:spPr>
              <a:xfrm>
                <a:off x="448576" y="3339912"/>
                <a:ext cx="16722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Demographics</a:t>
                </a:r>
              </a:p>
            </p:txBody>
          </p:sp>
        </p:grpSp>
        <p:grpSp>
          <p:nvGrpSpPr>
            <p:cNvPr id="11" name="Group 10">
              <a:extLst>
                <a:ext uri="{FF2B5EF4-FFF2-40B4-BE49-F238E27FC236}">
                  <a16:creationId xmlns:a16="http://schemas.microsoft.com/office/drawing/2014/main" id="{AB171C1B-31B7-49E8-8FEA-7E217C4F394F}"/>
                </a:ext>
              </a:extLst>
            </p:cNvPr>
            <p:cNvGrpSpPr/>
            <p:nvPr/>
          </p:nvGrpSpPr>
          <p:grpSpPr>
            <a:xfrm>
              <a:off x="6998096" y="2215837"/>
              <a:ext cx="1714496" cy="1531530"/>
              <a:chOff x="2676363" y="2190966"/>
              <a:chExt cx="1714496" cy="1531530"/>
            </a:xfrm>
          </p:grpSpPr>
          <p:pic>
            <p:nvPicPr>
              <p:cNvPr id="30" name="Picture 29">
                <a:extLst>
                  <a:ext uri="{FF2B5EF4-FFF2-40B4-BE49-F238E27FC236}">
                    <a16:creationId xmlns:a16="http://schemas.microsoft.com/office/drawing/2014/main" id="{42735B39-B489-449D-A861-ACB44D667F31}"/>
                  </a:ext>
                </a:extLst>
              </p:cNvPr>
              <p:cNvPicPr>
                <a:picLocks noChangeAspect="1"/>
              </p:cNvPicPr>
              <p:nvPr/>
            </p:nvPicPr>
            <p:blipFill>
              <a:blip r:embed="rId4"/>
              <a:stretch>
                <a:fillRect/>
              </a:stretch>
            </p:blipFill>
            <p:spPr>
              <a:xfrm>
                <a:off x="2676363" y="2190966"/>
                <a:ext cx="1714496" cy="1116416"/>
              </a:xfrm>
              <a:prstGeom prst="rect">
                <a:avLst/>
              </a:prstGeom>
            </p:spPr>
          </p:pic>
          <p:sp>
            <p:nvSpPr>
              <p:cNvPr id="31" name="TextBox 30">
                <a:extLst>
                  <a:ext uri="{FF2B5EF4-FFF2-40B4-BE49-F238E27FC236}">
                    <a16:creationId xmlns:a16="http://schemas.microsoft.com/office/drawing/2014/main" id="{0968795F-46E7-43F5-881D-DCB5EED4C8ED}"/>
                  </a:ext>
                </a:extLst>
              </p:cNvPr>
              <p:cNvSpPr txBox="1"/>
              <p:nvPr/>
            </p:nvSpPr>
            <p:spPr>
              <a:xfrm>
                <a:off x="2881008" y="3353164"/>
                <a:ext cx="14798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Partnerships</a:t>
                </a:r>
              </a:p>
            </p:txBody>
          </p:sp>
        </p:grpSp>
        <p:grpSp>
          <p:nvGrpSpPr>
            <p:cNvPr id="12" name="Group 11">
              <a:extLst>
                <a:ext uri="{FF2B5EF4-FFF2-40B4-BE49-F238E27FC236}">
                  <a16:creationId xmlns:a16="http://schemas.microsoft.com/office/drawing/2014/main" id="{4735291E-EF31-48B1-8AB8-F1DF6351B46E}"/>
                </a:ext>
              </a:extLst>
            </p:cNvPr>
            <p:cNvGrpSpPr/>
            <p:nvPr/>
          </p:nvGrpSpPr>
          <p:grpSpPr>
            <a:xfrm>
              <a:off x="5275910" y="4287391"/>
              <a:ext cx="1030074" cy="1606203"/>
              <a:chOff x="5388202" y="2143190"/>
              <a:chExt cx="1030074" cy="1606203"/>
            </a:xfrm>
          </p:grpSpPr>
          <p:pic>
            <p:nvPicPr>
              <p:cNvPr id="28" name="Picture 27">
                <a:extLst>
                  <a:ext uri="{FF2B5EF4-FFF2-40B4-BE49-F238E27FC236}">
                    <a16:creationId xmlns:a16="http://schemas.microsoft.com/office/drawing/2014/main" id="{5046163A-B611-4DD9-AEDF-1C94C41AC319}"/>
                  </a:ext>
                </a:extLst>
              </p:cNvPr>
              <p:cNvPicPr>
                <a:picLocks noChangeAspect="1"/>
              </p:cNvPicPr>
              <p:nvPr/>
            </p:nvPicPr>
            <p:blipFill>
              <a:blip r:embed="rId5"/>
              <a:stretch>
                <a:fillRect/>
              </a:stretch>
            </p:blipFill>
            <p:spPr>
              <a:xfrm>
                <a:off x="5434387" y="2143190"/>
                <a:ext cx="983889" cy="1239741"/>
              </a:xfrm>
              <a:prstGeom prst="rect">
                <a:avLst/>
              </a:prstGeom>
            </p:spPr>
          </p:pic>
          <p:sp>
            <p:nvSpPr>
              <p:cNvPr id="29" name="TextBox 28">
                <a:extLst>
                  <a:ext uri="{FF2B5EF4-FFF2-40B4-BE49-F238E27FC236}">
                    <a16:creationId xmlns:a16="http://schemas.microsoft.com/office/drawing/2014/main" id="{E5EA090C-0AA6-45C5-A812-2FB9E0C554D9}"/>
                  </a:ext>
                </a:extLst>
              </p:cNvPr>
              <p:cNvSpPr txBox="1"/>
              <p:nvPr/>
            </p:nvSpPr>
            <p:spPr>
              <a:xfrm>
                <a:off x="5388202" y="3380061"/>
                <a:ext cx="1018227"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Security</a:t>
                </a:r>
              </a:p>
            </p:txBody>
          </p:sp>
        </p:grpSp>
        <p:grpSp>
          <p:nvGrpSpPr>
            <p:cNvPr id="13" name="Group 12">
              <a:extLst>
                <a:ext uri="{FF2B5EF4-FFF2-40B4-BE49-F238E27FC236}">
                  <a16:creationId xmlns:a16="http://schemas.microsoft.com/office/drawing/2014/main" id="{48D51427-5DFA-47E3-910F-4950EF2FDDC8}"/>
                </a:ext>
              </a:extLst>
            </p:cNvPr>
            <p:cNvGrpSpPr/>
            <p:nvPr/>
          </p:nvGrpSpPr>
          <p:grpSpPr>
            <a:xfrm>
              <a:off x="7222664" y="4253224"/>
              <a:ext cx="1236237" cy="1597269"/>
              <a:chOff x="7318719" y="2146051"/>
              <a:chExt cx="1236237" cy="1597269"/>
            </a:xfrm>
          </p:grpSpPr>
          <p:pic>
            <p:nvPicPr>
              <p:cNvPr id="26" name="Picture 25">
                <a:extLst>
                  <a:ext uri="{FF2B5EF4-FFF2-40B4-BE49-F238E27FC236}">
                    <a16:creationId xmlns:a16="http://schemas.microsoft.com/office/drawing/2014/main" id="{2A2C0A27-A6D2-439F-A1A7-2E4E7F2B27B1}"/>
                  </a:ext>
                </a:extLst>
              </p:cNvPr>
              <p:cNvPicPr>
                <a:picLocks noChangeAspect="1"/>
              </p:cNvPicPr>
              <p:nvPr/>
            </p:nvPicPr>
            <p:blipFill>
              <a:blip r:embed="rId6"/>
              <a:stretch>
                <a:fillRect/>
              </a:stretch>
            </p:blipFill>
            <p:spPr>
              <a:xfrm>
                <a:off x="7347843" y="2146051"/>
                <a:ext cx="1207113" cy="1207113"/>
              </a:xfrm>
              <a:prstGeom prst="rect">
                <a:avLst/>
              </a:prstGeom>
            </p:spPr>
          </p:pic>
          <p:sp>
            <p:nvSpPr>
              <p:cNvPr id="27" name="TextBox 26">
                <a:extLst>
                  <a:ext uri="{FF2B5EF4-FFF2-40B4-BE49-F238E27FC236}">
                    <a16:creationId xmlns:a16="http://schemas.microsoft.com/office/drawing/2014/main" id="{8A2B8F45-687D-4F5A-BC8C-6CF7C00DF793}"/>
                  </a:ext>
                </a:extLst>
              </p:cNvPr>
              <p:cNvSpPr txBox="1"/>
              <p:nvPr/>
            </p:nvSpPr>
            <p:spPr>
              <a:xfrm>
                <a:off x="7318719" y="3373988"/>
                <a:ext cx="1236236"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Resiliency</a:t>
                </a:r>
              </a:p>
            </p:txBody>
          </p:sp>
        </p:grpSp>
        <p:grpSp>
          <p:nvGrpSpPr>
            <p:cNvPr id="14" name="Group 13">
              <a:extLst>
                <a:ext uri="{FF2B5EF4-FFF2-40B4-BE49-F238E27FC236}">
                  <a16:creationId xmlns:a16="http://schemas.microsoft.com/office/drawing/2014/main" id="{C035C51D-49F5-4DB9-B1D2-87A094429906}"/>
                </a:ext>
              </a:extLst>
            </p:cNvPr>
            <p:cNvGrpSpPr/>
            <p:nvPr/>
          </p:nvGrpSpPr>
          <p:grpSpPr>
            <a:xfrm>
              <a:off x="652329" y="4227340"/>
              <a:ext cx="1264745" cy="1623153"/>
              <a:chOff x="2951884" y="4151990"/>
              <a:chExt cx="1264745" cy="1623153"/>
            </a:xfrm>
          </p:grpSpPr>
          <p:pic>
            <p:nvPicPr>
              <p:cNvPr id="24" name="Picture 23">
                <a:extLst>
                  <a:ext uri="{FF2B5EF4-FFF2-40B4-BE49-F238E27FC236}">
                    <a16:creationId xmlns:a16="http://schemas.microsoft.com/office/drawing/2014/main" id="{9A4B74F6-8EF6-4A8D-9F56-F33666A09473}"/>
                  </a:ext>
                </a:extLst>
              </p:cNvPr>
              <p:cNvPicPr>
                <a:picLocks noChangeAspect="1"/>
              </p:cNvPicPr>
              <p:nvPr/>
            </p:nvPicPr>
            <p:blipFill>
              <a:blip r:embed="rId7"/>
              <a:stretch>
                <a:fillRect/>
              </a:stretch>
            </p:blipFill>
            <p:spPr>
              <a:xfrm>
                <a:off x="2951884" y="4151990"/>
                <a:ext cx="1264745" cy="1264745"/>
              </a:xfrm>
              <a:prstGeom prst="rect">
                <a:avLst/>
              </a:prstGeom>
            </p:spPr>
          </p:pic>
          <p:sp>
            <p:nvSpPr>
              <p:cNvPr id="25" name="TextBox 24">
                <a:extLst>
                  <a:ext uri="{FF2B5EF4-FFF2-40B4-BE49-F238E27FC236}">
                    <a16:creationId xmlns:a16="http://schemas.microsoft.com/office/drawing/2014/main" id="{973C487E-4DE9-4164-BCC8-3DB558D55159}"/>
                  </a:ext>
                </a:extLst>
              </p:cNvPr>
              <p:cNvSpPr txBox="1"/>
              <p:nvPr/>
            </p:nvSpPr>
            <p:spPr>
              <a:xfrm>
                <a:off x="3049101" y="5405811"/>
                <a:ext cx="1018228"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Funding</a:t>
                </a:r>
              </a:p>
            </p:txBody>
          </p:sp>
        </p:grpSp>
        <p:grpSp>
          <p:nvGrpSpPr>
            <p:cNvPr id="15" name="Group 14">
              <a:extLst>
                <a:ext uri="{FF2B5EF4-FFF2-40B4-BE49-F238E27FC236}">
                  <a16:creationId xmlns:a16="http://schemas.microsoft.com/office/drawing/2014/main" id="{7721E03D-492C-4895-9889-436F73CA9F13}"/>
                </a:ext>
              </a:extLst>
            </p:cNvPr>
            <p:cNvGrpSpPr/>
            <p:nvPr/>
          </p:nvGrpSpPr>
          <p:grpSpPr>
            <a:xfrm>
              <a:off x="3009183" y="4287391"/>
              <a:ext cx="1351717" cy="1563102"/>
              <a:chOff x="7286883" y="4227340"/>
              <a:chExt cx="1351717" cy="1563102"/>
            </a:xfrm>
          </p:grpSpPr>
          <p:pic>
            <p:nvPicPr>
              <p:cNvPr id="22" name="Picture 21">
                <a:extLst>
                  <a:ext uri="{FF2B5EF4-FFF2-40B4-BE49-F238E27FC236}">
                    <a16:creationId xmlns:a16="http://schemas.microsoft.com/office/drawing/2014/main" id="{588A7F6B-A674-41F5-92C2-606A4D447EE2}"/>
                  </a:ext>
                </a:extLst>
              </p:cNvPr>
              <p:cNvPicPr>
                <a:picLocks noChangeAspect="1"/>
              </p:cNvPicPr>
              <p:nvPr/>
            </p:nvPicPr>
            <p:blipFill>
              <a:blip r:embed="rId8"/>
              <a:stretch>
                <a:fillRect/>
              </a:stretch>
            </p:blipFill>
            <p:spPr>
              <a:xfrm>
                <a:off x="7438976" y="4227340"/>
                <a:ext cx="1132732" cy="1141122"/>
              </a:xfrm>
              <a:prstGeom prst="rect">
                <a:avLst/>
              </a:prstGeom>
            </p:spPr>
          </p:pic>
          <p:sp>
            <p:nvSpPr>
              <p:cNvPr id="23" name="TextBox 22">
                <a:extLst>
                  <a:ext uri="{FF2B5EF4-FFF2-40B4-BE49-F238E27FC236}">
                    <a16:creationId xmlns:a16="http://schemas.microsoft.com/office/drawing/2014/main" id="{58DE0974-A1D1-4B06-B0BA-4C630B5A7847}"/>
                  </a:ext>
                </a:extLst>
              </p:cNvPr>
              <p:cNvSpPr txBox="1"/>
              <p:nvPr/>
            </p:nvSpPr>
            <p:spPr>
              <a:xfrm>
                <a:off x="7286883" y="5421110"/>
                <a:ext cx="135171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Technology</a:t>
                </a:r>
              </a:p>
            </p:txBody>
          </p:sp>
        </p:grpSp>
        <p:grpSp>
          <p:nvGrpSpPr>
            <p:cNvPr id="16" name="Group 15">
              <a:extLst>
                <a:ext uri="{FF2B5EF4-FFF2-40B4-BE49-F238E27FC236}">
                  <a16:creationId xmlns:a16="http://schemas.microsoft.com/office/drawing/2014/main" id="{0C44AB0B-B485-4520-B85F-9FACB518C020}"/>
                </a:ext>
              </a:extLst>
            </p:cNvPr>
            <p:cNvGrpSpPr/>
            <p:nvPr/>
          </p:nvGrpSpPr>
          <p:grpSpPr>
            <a:xfrm>
              <a:off x="3086157" y="2024903"/>
              <a:ext cx="1274743" cy="1692349"/>
              <a:chOff x="565647" y="4093718"/>
              <a:chExt cx="1274743" cy="1692349"/>
            </a:xfrm>
          </p:grpSpPr>
          <p:sp>
            <p:nvSpPr>
              <p:cNvPr id="20" name="TextBox 19">
                <a:extLst>
                  <a:ext uri="{FF2B5EF4-FFF2-40B4-BE49-F238E27FC236}">
                    <a16:creationId xmlns:a16="http://schemas.microsoft.com/office/drawing/2014/main" id="{FAADC86F-E836-4A0E-AF85-8C20B1234FE9}"/>
                  </a:ext>
                </a:extLst>
              </p:cNvPr>
              <p:cNvSpPr txBox="1"/>
              <p:nvPr/>
            </p:nvSpPr>
            <p:spPr>
              <a:xfrm>
                <a:off x="565647" y="5416735"/>
                <a:ext cx="114646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Economy</a:t>
                </a:r>
              </a:p>
            </p:txBody>
          </p:sp>
          <p:pic>
            <p:nvPicPr>
              <p:cNvPr id="21" name="Picture 20">
                <a:extLst>
                  <a:ext uri="{FF2B5EF4-FFF2-40B4-BE49-F238E27FC236}">
                    <a16:creationId xmlns:a16="http://schemas.microsoft.com/office/drawing/2014/main" id="{74B160B9-DA39-4DB9-83E5-C5684D236A6F}"/>
                  </a:ext>
                </a:extLst>
              </p:cNvPr>
              <p:cNvPicPr>
                <a:picLocks noChangeAspect="1"/>
              </p:cNvPicPr>
              <p:nvPr/>
            </p:nvPicPr>
            <p:blipFill>
              <a:blip r:embed="rId9"/>
              <a:stretch>
                <a:fillRect/>
              </a:stretch>
            </p:blipFill>
            <p:spPr>
              <a:xfrm>
                <a:off x="565647" y="4093718"/>
                <a:ext cx="1274743" cy="1274743"/>
              </a:xfrm>
              <a:prstGeom prst="rect">
                <a:avLst/>
              </a:prstGeom>
            </p:spPr>
          </p:pic>
        </p:grpSp>
        <p:grpSp>
          <p:nvGrpSpPr>
            <p:cNvPr id="17" name="Group 16">
              <a:extLst>
                <a:ext uri="{FF2B5EF4-FFF2-40B4-BE49-F238E27FC236}">
                  <a16:creationId xmlns:a16="http://schemas.microsoft.com/office/drawing/2014/main" id="{77786F8D-847D-4D22-8B4D-D6F3CD20E712}"/>
                </a:ext>
              </a:extLst>
            </p:cNvPr>
            <p:cNvGrpSpPr/>
            <p:nvPr/>
          </p:nvGrpSpPr>
          <p:grpSpPr>
            <a:xfrm>
              <a:off x="5090945" y="2164177"/>
              <a:ext cx="1446188" cy="1571936"/>
              <a:chOff x="5203237" y="4202449"/>
              <a:chExt cx="1446188" cy="1571936"/>
            </a:xfrm>
          </p:grpSpPr>
          <p:sp>
            <p:nvSpPr>
              <p:cNvPr id="18" name="TextBox 17">
                <a:extLst>
                  <a:ext uri="{FF2B5EF4-FFF2-40B4-BE49-F238E27FC236}">
                    <a16:creationId xmlns:a16="http://schemas.microsoft.com/office/drawing/2014/main" id="{B43C3010-2A77-453B-844D-5A5C73713A3C}"/>
                  </a:ext>
                </a:extLst>
              </p:cNvPr>
              <p:cNvSpPr txBox="1"/>
              <p:nvPr/>
            </p:nvSpPr>
            <p:spPr>
              <a:xfrm>
                <a:off x="5388202" y="5405053"/>
                <a:ext cx="99264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Tourism</a:t>
                </a:r>
              </a:p>
            </p:txBody>
          </p:sp>
          <p:pic>
            <p:nvPicPr>
              <p:cNvPr id="19" name="Picture 18">
                <a:extLst>
                  <a:ext uri="{FF2B5EF4-FFF2-40B4-BE49-F238E27FC236}">
                    <a16:creationId xmlns:a16="http://schemas.microsoft.com/office/drawing/2014/main" id="{E27852A5-6664-4324-AD1D-632A2657230D}"/>
                  </a:ext>
                </a:extLst>
              </p:cNvPr>
              <p:cNvPicPr>
                <a:picLocks noChangeAspect="1"/>
              </p:cNvPicPr>
              <p:nvPr/>
            </p:nvPicPr>
            <p:blipFill>
              <a:blip r:embed="rId10"/>
              <a:stretch>
                <a:fillRect/>
              </a:stretch>
            </p:blipFill>
            <p:spPr>
              <a:xfrm>
                <a:off x="5203237" y="4202449"/>
                <a:ext cx="1446188" cy="1163825"/>
              </a:xfrm>
              <a:prstGeom prst="rect">
                <a:avLst/>
              </a:prstGeom>
            </p:spPr>
          </p:pic>
        </p:grpSp>
      </p:grpSp>
    </p:spTree>
    <p:extLst>
      <p:ext uri="{BB962C8B-B14F-4D97-AF65-F5344CB8AC3E}">
        <p14:creationId xmlns:p14="http://schemas.microsoft.com/office/powerpoint/2010/main" val="285399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2A913A-3D76-A24F-93D7-30008D8DD2C5}" type="slidenum">
              <a:rPr lang="en-US" altLang="en-US" smtClean="0"/>
              <a:t>15</a:t>
            </a:fld>
            <a:endParaRPr lang="en-US" altLang="en-US" dirty="0"/>
          </a:p>
        </p:txBody>
      </p:sp>
      <p:sp>
        <p:nvSpPr>
          <p:cNvPr id="3" name="Rectangle 2"/>
          <p:cNvSpPr/>
          <p:nvPr/>
        </p:nvSpPr>
        <p:spPr>
          <a:xfrm>
            <a:off x="0" y="1"/>
            <a:ext cx="9144000" cy="6858000"/>
          </a:xfrm>
          <a:prstGeom prst="rect">
            <a:avLst/>
          </a:prstGeom>
          <a:solidFill>
            <a:srgbClr val="3542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38503" y="5402443"/>
            <a:ext cx="7866993"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NCDOT.GOV/NCMOVES</a:t>
            </a:r>
          </a:p>
          <a:p>
            <a:pPr algn="ctr"/>
            <a:r>
              <a:rPr lang="en-US" sz="4000" dirty="0">
                <a:solidFill>
                  <a:schemeClr val="bg1"/>
                </a:solidFill>
                <a:latin typeface="Arial" panose="020B0604020202020204" pitchFamily="34" charset="0"/>
                <a:cs typeface="Arial" panose="020B0604020202020204" pitchFamily="34" charset="0"/>
              </a:rPr>
              <a:t>ncmoves@ncdot.gov</a:t>
            </a:r>
          </a:p>
        </p:txBody>
      </p:sp>
      <p:pic>
        <p:nvPicPr>
          <p:cNvPr id="6" name="Picture 5"/>
          <p:cNvPicPr>
            <a:picLocks noChangeAspect="1"/>
          </p:cNvPicPr>
          <p:nvPr/>
        </p:nvPicPr>
        <p:blipFill>
          <a:blip r:embed="rId3"/>
          <a:stretch>
            <a:fillRect/>
          </a:stretch>
        </p:blipFill>
        <p:spPr>
          <a:xfrm>
            <a:off x="796179" y="2188247"/>
            <a:ext cx="7132540" cy="3082077"/>
          </a:xfrm>
          <a:prstGeom prst="rect">
            <a:avLst/>
          </a:prstGeom>
        </p:spPr>
      </p:pic>
      <p:sp>
        <p:nvSpPr>
          <p:cNvPr id="7" name="Slide Number Placeholder 4"/>
          <p:cNvSpPr txBox="1">
            <a:spLocks/>
          </p:cNvSpPr>
          <p:nvPr/>
        </p:nvSpPr>
        <p:spPr>
          <a:xfrm>
            <a:off x="6705600" y="650875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defRPr/>
            </a:pPr>
            <a:fld id="{B3DAFCE5-0C67-4A53-8F92-3CAC2938318C}" type="slidenum">
              <a:rPr lang="en-US" altLang="en-US" sz="1200" smtClean="0">
                <a:solidFill>
                  <a:prstClr val="black">
                    <a:lumMod val="50000"/>
                    <a:lumOff val="50000"/>
                  </a:prstClr>
                </a:solidFill>
              </a:rPr>
              <a:pPr algn="r">
                <a:defRPr/>
              </a:pPr>
              <a:t>15</a:t>
            </a:fld>
            <a:endParaRPr lang="en-US" altLang="en-US" sz="1200" dirty="0">
              <a:solidFill>
                <a:prstClr val="black">
                  <a:lumMod val="50000"/>
                  <a:lumOff val="50000"/>
                </a:prstClr>
              </a:solidFill>
            </a:endParaRPr>
          </a:p>
        </p:txBody>
      </p:sp>
      <p:sp>
        <p:nvSpPr>
          <p:cNvPr id="8" name="TextBox 7"/>
          <p:cNvSpPr txBox="1"/>
          <p:nvPr/>
        </p:nvSpPr>
        <p:spPr>
          <a:xfrm>
            <a:off x="638503" y="545145"/>
            <a:ext cx="7866993" cy="1754326"/>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Thank you!!</a:t>
            </a:r>
          </a:p>
          <a:p>
            <a:pPr algn="ctr"/>
            <a:r>
              <a:rPr lang="en-US" sz="5400" dirty="0">
                <a:solidFill>
                  <a:schemeClr val="bg1"/>
                </a:solidFill>
                <a:latin typeface="Arial" panose="020B0604020202020204" pitchFamily="34" charset="0"/>
                <a:cs typeface="Arial" panose="020B0604020202020204" pitchFamily="34" charset="0"/>
              </a:rPr>
              <a:t>Please stay involved</a:t>
            </a:r>
          </a:p>
        </p:txBody>
      </p:sp>
    </p:spTree>
    <p:extLst>
      <p:ext uri="{BB962C8B-B14F-4D97-AF65-F5344CB8AC3E}">
        <p14:creationId xmlns:p14="http://schemas.microsoft.com/office/powerpoint/2010/main" val="167938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Text Placeholder 6"/>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a:t>
            </a:fld>
            <a:endParaRPr lang="en-US" alt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2111DD9-7400-40ED-9C3F-3CDB5E580C72}"/>
                  </a:ext>
                </a:extLst>
              </p14:cNvPr>
              <p14:cNvContentPartPr/>
              <p14:nvPr/>
            </p14:nvContentPartPr>
            <p14:xfrm>
              <a:off x="4421075" y="2609837"/>
              <a:ext cx="9000" cy="27000"/>
            </p14:xfrm>
          </p:contentPart>
        </mc:Choice>
        <mc:Fallback xmlns="">
          <p:pic>
            <p:nvPicPr>
              <p:cNvPr id="4" name="Ink 3">
                <a:extLst>
                  <a:ext uri="{FF2B5EF4-FFF2-40B4-BE49-F238E27FC236}">
                    <a16:creationId xmlns:a16="http://schemas.microsoft.com/office/drawing/2014/main" id="{92111DD9-7400-40ED-9C3F-3CDB5E580C72}"/>
                  </a:ext>
                </a:extLst>
              </p:cNvPr>
              <p:cNvPicPr/>
              <p:nvPr/>
            </p:nvPicPr>
            <p:blipFill>
              <a:blip r:embed="rId4"/>
              <a:stretch>
                <a:fillRect/>
              </a:stretch>
            </p:blipFill>
            <p:spPr>
              <a:xfrm>
                <a:off x="4414955" y="2603717"/>
                <a:ext cx="20520" cy="38520"/>
              </a:xfrm>
              <a:prstGeom prst="rect">
                <a:avLst/>
              </a:prstGeom>
            </p:spPr>
          </p:pic>
        </mc:Fallback>
      </mc:AlternateContent>
      <p:graphicFrame>
        <p:nvGraphicFramePr>
          <p:cNvPr id="2" name="Diagram 1"/>
          <p:cNvGraphicFramePr/>
          <p:nvPr>
            <p:extLst>
              <p:ext uri="{D42A27DB-BD31-4B8C-83A1-F6EECF244321}">
                <p14:modId xmlns:p14="http://schemas.microsoft.com/office/powerpoint/2010/main" val="177517588"/>
              </p:ext>
            </p:extLst>
          </p:nvPr>
        </p:nvGraphicFramePr>
        <p:xfrm>
          <a:off x="1524000" y="174987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281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is Coming</a:t>
            </a:r>
          </a:p>
        </p:txBody>
      </p:sp>
      <p:sp>
        <p:nvSpPr>
          <p:cNvPr id="4" name="Text Placeholder 3"/>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pic>
        <p:nvPicPr>
          <p:cNvPr id="2052" name="Picture 4" descr="Image result for average car today"/>
          <p:cNvPicPr>
            <a:picLocks noChangeAspect="1" noChangeArrowheads="1"/>
          </p:cNvPicPr>
          <p:nvPr/>
        </p:nvPicPr>
        <p:blipFill rotWithShape="1">
          <a:blip r:embed="rId3">
            <a:extLst>
              <a:ext uri="{28A0092B-C50C-407E-A947-70E740481C1C}">
                <a14:useLocalDpi xmlns:a14="http://schemas.microsoft.com/office/drawing/2010/main" val="0"/>
              </a:ext>
            </a:extLst>
          </a:blip>
          <a:srcRect r="15696"/>
          <a:stretch/>
        </p:blipFill>
        <p:spPr bwMode="auto">
          <a:xfrm>
            <a:off x="2781404" y="2479203"/>
            <a:ext cx="2903034" cy="229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orse and buggy"/>
          <p:cNvPicPr>
            <a:picLocks noChangeAspect="1" noChangeArrowheads="1"/>
          </p:cNvPicPr>
          <p:nvPr/>
        </p:nvPicPr>
        <p:blipFill rotWithShape="1">
          <a:blip r:embed="rId4">
            <a:extLst>
              <a:ext uri="{28A0092B-C50C-407E-A947-70E740481C1C}">
                <a14:useLocalDpi xmlns:a14="http://schemas.microsoft.com/office/drawing/2010/main" val="0"/>
              </a:ext>
            </a:extLst>
          </a:blip>
          <a:srcRect l="14303"/>
          <a:stretch/>
        </p:blipFill>
        <p:spPr bwMode="auto">
          <a:xfrm>
            <a:off x="231057" y="2479203"/>
            <a:ext cx="2487829" cy="2304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utonomous vehicles"/>
          <p:cNvPicPr>
            <a:picLocks noChangeAspect="1" noChangeArrowheads="1"/>
          </p:cNvPicPr>
          <p:nvPr/>
        </p:nvPicPr>
        <p:blipFill rotWithShape="1">
          <a:blip r:embed="rId5">
            <a:extLst>
              <a:ext uri="{28A0092B-C50C-407E-A947-70E740481C1C}">
                <a14:useLocalDpi xmlns:a14="http://schemas.microsoft.com/office/drawing/2010/main" val="0"/>
              </a:ext>
            </a:extLst>
          </a:blip>
          <a:srcRect l="7513" r="5617"/>
          <a:stretch/>
        </p:blipFill>
        <p:spPr bwMode="auto">
          <a:xfrm>
            <a:off x="5746956" y="2488414"/>
            <a:ext cx="3210230" cy="22950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03230" y="4830685"/>
            <a:ext cx="8707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1909</a:t>
            </a:r>
          </a:p>
        </p:txBody>
      </p:sp>
      <p:sp>
        <p:nvSpPr>
          <p:cNvPr id="11" name="TextBox 10"/>
          <p:cNvSpPr txBox="1"/>
          <p:nvPr/>
        </p:nvSpPr>
        <p:spPr>
          <a:xfrm>
            <a:off x="3797545" y="4830685"/>
            <a:ext cx="8707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2019</a:t>
            </a:r>
          </a:p>
        </p:txBody>
      </p:sp>
      <p:sp>
        <p:nvSpPr>
          <p:cNvPr id="12" name="TextBox 11"/>
          <p:cNvSpPr txBox="1"/>
          <p:nvPr/>
        </p:nvSpPr>
        <p:spPr>
          <a:xfrm>
            <a:off x="6939137" y="4830684"/>
            <a:ext cx="10422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2050?</a:t>
            </a:r>
          </a:p>
        </p:txBody>
      </p:sp>
      <p:sp>
        <p:nvSpPr>
          <p:cNvPr id="6" name="Arrow: Right 5"/>
          <p:cNvSpPr/>
          <p:nvPr/>
        </p:nvSpPr>
        <p:spPr>
          <a:xfrm>
            <a:off x="2084439" y="5106157"/>
            <a:ext cx="1642994" cy="914835"/>
          </a:xfrm>
          <a:prstGeom prst="rightArrow">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110 years</a:t>
            </a:r>
          </a:p>
        </p:txBody>
      </p:sp>
      <p:sp>
        <p:nvSpPr>
          <p:cNvPr id="14" name="Arrow: Right 13"/>
          <p:cNvSpPr/>
          <p:nvPr/>
        </p:nvSpPr>
        <p:spPr>
          <a:xfrm>
            <a:off x="5048866" y="5109636"/>
            <a:ext cx="1642994" cy="914835"/>
          </a:xfrm>
          <a:prstGeom prst="rightArrow">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30 years</a:t>
            </a:r>
          </a:p>
        </p:txBody>
      </p:sp>
    </p:spTree>
    <p:extLst>
      <p:ext uri="{BB962C8B-B14F-4D97-AF65-F5344CB8AC3E}">
        <p14:creationId xmlns:p14="http://schemas.microsoft.com/office/powerpoint/2010/main" val="28515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3"/>
          </p:nvPr>
        </p:nvSpPr>
        <p:spPr>
          <a:xfrm>
            <a:off x="6553200" y="635635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pic>
        <p:nvPicPr>
          <p:cNvPr id="3" name="Picture 2"/>
          <p:cNvPicPr>
            <a:picLocks noChangeAspect="1"/>
          </p:cNvPicPr>
          <p:nvPr/>
        </p:nvPicPr>
        <p:blipFill>
          <a:blip r:embed="rId3"/>
          <a:stretch>
            <a:fillRect/>
          </a:stretch>
        </p:blipFill>
        <p:spPr>
          <a:xfrm>
            <a:off x="3628349" y="2856800"/>
            <a:ext cx="1743607" cy="1493649"/>
          </a:xfrm>
          <a:prstGeom prst="rect">
            <a:avLst/>
          </a:prstGeom>
        </p:spPr>
      </p:pic>
      <p:pic>
        <p:nvPicPr>
          <p:cNvPr id="1028" name="Picture 8" descr="Image result for growing family">
            <a:extLst>
              <a:ext uri="{FF2B5EF4-FFF2-40B4-BE49-F238E27FC236}">
                <a16:creationId xmlns:a16="http://schemas.microsoft.com/office/drawing/2014/main" id="{60ACB22B-57D0-4DCC-BCAB-3A9BE3FAF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16" y="4421548"/>
            <a:ext cx="1694487" cy="117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Image result for sign car lease">
            <a:extLst>
              <a:ext uri="{FF2B5EF4-FFF2-40B4-BE49-F238E27FC236}">
                <a16:creationId xmlns:a16="http://schemas.microsoft.com/office/drawing/2014/main" id="{AC0661F5-1001-49FF-802F-42F609B85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237" y="5293272"/>
            <a:ext cx="1686387" cy="11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D399F96-68F7-45F9-9B53-4951B2946E42}"/>
              </a:ext>
            </a:extLst>
          </p:cNvPr>
          <p:cNvPicPr>
            <a:picLocks noChangeAspect="1"/>
          </p:cNvPicPr>
          <p:nvPr/>
        </p:nvPicPr>
        <p:blipFill>
          <a:blip r:embed="rId6"/>
          <a:stretch>
            <a:fillRect/>
          </a:stretch>
        </p:blipFill>
        <p:spPr>
          <a:xfrm>
            <a:off x="1927593" y="5393917"/>
            <a:ext cx="2026512" cy="1283626"/>
          </a:xfrm>
          <a:prstGeom prst="rect">
            <a:avLst/>
          </a:prstGeom>
        </p:spPr>
      </p:pic>
      <p:sp>
        <p:nvSpPr>
          <p:cNvPr id="21" name="Rectangle 20">
            <a:extLst>
              <a:ext uri="{FF2B5EF4-FFF2-40B4-BE49-F238E27FC236}">
                <a16:creationId xmlns:a16="http://schemas.microsoft.com/office/drawing/2014/main" id="{527E502C-3022-4B17-A9CE-603A0A0EEBF3}"/>
              </a:ext>
            </a:extLst>
          </p:cNvPr>
          <p:cNvSpPr/>
          <p:nvPr/>
        </p:nvSpPr>
        <p:spPr>
          <a:xfrm>
            <a:off x="1959302" y="4595085"/>
            <a:ext cx="2026512" cy="338554"/>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Increased earnings</a:t>
            </a:r>
          </a:p>
        </p:txBody>
      </p:sp>
      <p:sp>
        <p:nvSpPr>
          <p:cNvPr id="22" name="Rectangle 21">
            <a:extLst>
              <a:ext uri="{FF2B5EF4-FFF2-40B4-BE49-F238E27FC236}">
                <a16:creationId xmlns:a16="http://schemas.microsoft.com/office/drawing/2014/main" id="{3C6CA0F4-D6F7-4298-A663-A8E3AB24F605}"/>
              </a:ext>
            </a:extLst>
          </p:cNvPr>
          <p:cNvSpPr/>
          <p:nvPr/>
        </p:nvSpPr>
        <p:spPr>
          <a:xfrm>
            <a:off x="161566" y="5592954"/>
            <a:ext cx="2026512" cy="1154162"/>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Grow my family</a:t>
            </a:r>
          </a:p>
          <a:p>
            <a:pPr marL="285750" lvl="0" indent="-285750">
              <a:spcBef>
                <a:spcPts val="300"/>
              </a:spcBef>
              <a:spcAft>
                <a:spcPts val="300"/>
              </a:spcAft>
              <a:buClr>
                <a:schemeClr val="tx2"/>
              </a:buClr>
              <a:buFont typeface="Arial" charset="0"/>
              <a:buChar char="•"/>
            </a:pPr>
            <a:r>
              <a:rPr lang="en-US" sz="1600" dirty="0">
                <a:latin typeface="+mn-lt"/>
              </a:rPr>
              <a:t>Move closer to multimodal options</a:t>
            </a:r>
          </a:p>
        </p:txBody>
      </p:sp>
      <p:sp>
        <p:nvSpPr>
          <p:cNvPr id="23" name="TextBox 22">
            <a:extLst>
              <a:ext uri="{FF2B5EF4-FFF2-40B4-BE49-F238E27FC236}">
                <a16:creationId xmlns:a16="http://schemas.microsoft.com/office/drawing/2014/main" id="{05731F59-243E-4213-9720-F3A818BB261E}"/>
              </a:ext>
            </a:extLst>
          </p:cNvPr>
          <p:cNvSpPr txBox="1"/>
          <p:nvPr/>
        </p:nvSpPr>
        <p:spPr>
          <a:xfrm>
            <a:off x="489318" y="3805889"/>
            <a:ext cx="2923761" cy="738664"/>
          </a:xfrm>
          <a:prstGeom prst="rect">
            <a:avLst/>
          </a:prstGeom>
          <a:noFill/>
        </p:spPr>
        <p:txBody>
          <a:bodyPr wrap="square" rtlCol="0">
            <a:spAutoFit/>
          </a:bodyPr>
          <a:lstStyle/>
          <a:p>
            <a:pPr algn="ctr"/>
            <a:r>
              <a:rPr lang="en-US" sz="2400" b="1" dirty="0"/>
              <a:t>Possible Futures</a:t>
            </a:r>
          </a:p>
          <a:p>
            <a:pPr algn="ctr"/>
            <a:r>
              <a:rPr lang="en-US" dirty="0"/>
              <a:t>(How could we prepare?)</a:t>
            </a:r>
          </a:p>
        </p:txBody>
      </p:sp>
      <p:sp>
        <p:nvSpPr>
          <p:cNvPr id="27" name="TextBox 26">
            <a:extLst>
              <a:ext uri="{FF2B5EF4-FFF2-40B4-BE49-F238E27FC236}">
                <a16:creationId xmlns:a16="http://schemas.microsoft.com/office/drawing/2014/main" id="{0A0041AF-EF34-4290-9E78-E6BC0D8D29EA}"/>
              </a:ext>
            </a:extLst>
          </p:cNvPr>
          <p:cNvSpPr txBox="1"/>
          <p:nvPr/>
        </p:nvSpPr>
        <p:spPr>
          <a:xfrm>
            <a:off x="5158188" y="3878860"/>
            <a:ext cx="3848099" cy="738664"/>
          </a:xfrm>
          <a:prstGeom prst="rect">
            <a:avLst/>
          </a:prstGeom>
          <a:noFill/>
        </p:spPr>
        <p:txBody>
          <a:bodyPr wrap="square" rtlCol="0">
            <a:spAutoFit/>
          </a:bodyPr>
          <a:lstStyle/>
          <a:p>
            <a:pPr algn="ctr"/>
            <a:r>
              <a:rPr lang="en-US" sz="2400" b="1" dirty="0"/>
              <a:t>Action Plan</a:t>
            </a:r>
          </a:p>
          <a:p>
            <a:pPr algn="ctr"/>
            <a:r>
              <a:rPr lang="en-US" dirty="0"/>
              <a:t>(What’s our path forward?)</a:t>
            </a:r>
          </a:p>
        </p:txBody>
      </p:sp>
      <p:pic>
        <p:nvPicPr>
          <p:cNvPr id="11" name="Picture 10">
            <a:extLst>
              <a:ext uri="{FF2B5EF4-FFF2-40B4-BE49-F238E27FC236}">
                <a16:creationId xmlns:a16="http://schemas.microsoft.com/office/drawing/2014/main" id="{A3317141-6CCB-4902-85E9-F22AC28774B8}"/>
              </a:ext>
            </a:extLst>
          </p:cNvPr>
          <p:cNvPicPr>
            <a:picLocks noChangeAspect="1"/>
          </p:cNvPicPr>
          <p:nvPr/>
        </p:nvPicPr>
        <p:blipFill>
          <a:blip r:embed="rId7"/>
          <a:stretch>
            <a:fillRect/>
          </a:stretch>
        </p:blipFill>
        <p:spPr>
          <a:xfrm>
            <a:off x="5513696" y="4622275"/>
            <a:ext cx="1530906" cy="1547760"/>
          </a:xfrm>
          <a:prstGeom prst="rect">
            <a:avLst/>
          </a:prstGeom>
        </p:spPr>
      </p:pic>
      <p:sp>
        <p:nvSpPr>
          <p:cNvPr id="28" name="Rectangle 27">
            <a:extLst>
              <a:ext uri="{FF2B5EF4-FFF2-40B4-BE49-F238E27FC236}">
                <a16:creationId xmlns:a16="http://schemas.microsoft.com/office/drawing/2014/main" id="{6C8F94FA-9E46-4528-A20D-CF7CE5D4C89F}"/>
              </a:ext>
            </a:extLst>
          </p:cNvPr>
          <p:cNvSpPr/>
          <p:nvPr/>
        </p:nvSpPr>
        <p:spPr>
          <a:xfrm>
            <a:off x="7166473" y="4624538"/>
            <a:ext cx="2026512" cy="661720"/>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Savings Plan</a:t>
            </a:r>
          </a:p>
          <a:p>
            <a:pPr marL="285750" lvl="0" indent="-285750">
              <a:spcBef>
                <a:spcPts val="300"/>
              </a:spcBef>
              <a:spcAft>
                <a:spcPts val="300"/>
              </a:spcAft>
              <a:buClr>
                <a:schemeClr val="tx2"/>
              </a:buClr>
              <a:buFont typeface="Arial" charset="0"/>
              <a:buChar char="•"/>
            </a:pPr>
            <a:r>
              <a:rPr lang="en-US" sz="1600" dirty="0">
                <a:latin typeface="+mn-lt"/>
              </a:rPr>
              <a:t>Purchase new car</a:t>
            </a:r>
          </a:p>
        </p:txBody>
      </p:sp>
      <p:sp>
        <p:nvSpPr>
          <p:cNvPr id="29" name="Rectangle 28">
            <a:extLst>
              <a:ext uri="{FF2B5EF4-FFF2-40B4-BE49-F238E27FC236}">
                <a16:creationId xmlns:a16="http://schemas.microsoft.com/office/drawing/2014/main" id="{D6FAC584-B1BE-42D0-A811-349220A65839}"/>
              </a:ext>
            </a:extLst>
          </p:cNvPr>
          <p:cNvSpPr/>
          <p:nvPr/>
        </p:nvSpPr>
        <p:spPr>
          <a:xfrm>
            <a:off x="5081312" y="6208542"/>
            <a:ext cx="2026512" cy="338554"/>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Purchase used car</a:t>
            </a:r>
          </a:p>
        </p:txBody>
      </p:sp>
      <p:grpSp>
        <p:nvGrpSpPr>
          <p:cNvPr id="13" name="Group 12">
            <a:extLst>
              <a:ext uri="{FF2B5EF4-FFF2-40B4-BE49-F238E27FC236}">
                <a16:creationId xmlns:a16="http://schemas.microsoft.com/office/drawing/2014/main" id="{1526C431-7790-4D7A-9BA1-ADF36E6C62EC}"/>
              </a:ext>
            </a:extLst>
          </p:cNvPr>
          <p:cNvGrpSpPr/>
          <p:nvPr/>
        </p:nvGrpSpPr>
        <p:grpSpPr>
          <a:xfrm>
            <a:off x="62712" y="287393"/>
            <a:ext cx="3914998" cy="2796786"/>
            <a:chOff x="62712" y="1110353"/>
            <a:chExt cx="3914998" cy="2796786"/>
          </a:xfrm>
        </p:grpSpPr>
        <p:pic>
          <p:nvPicPr>
            <p:cNvPr id="1026" name="Picture 2" descr="Image result for odometer">
              <a:extLst>
                <a:ext uri="{FF2B5EF4-FFF2-40B4-BE49-F238E27FC236}">
                  <a16:creationId xmlns:a16="http://schemas.microsoft.com/office/drawing/2014/main" id="{656C2B2E-9A85-4D0B-8D1F-7B0C5AD5D2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207" y="1934999"/>
              <a:ext cx="1400354" cy="105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62F9F63-D09F-4348-89EB-EBE3757446D1}"/>
                </a:ext>
              </a:extLst>
            </p:cNvPr>
            <p:cNvSpPr txBox="1"/>
            <p:nvPr/>
          </p:nvSpPr>
          <p:spPr>
            <a:xfrm>
              <a:off x="252109" y="1215931"/>
              <a:ext cx="2923761" cy="738664"/>
            </a:xfrm>
            <a:prstGeom prst="rect">
              <a:avLst/>
            </a:prstGeom>
            <a:noFill/>
          </p:spPr>
          <p:txBody>
            <a:bodyPr wrap="square" rtlCol="0">
              <a:spAutoFit/>
            </a:bodyPr>
            <a:lstStyle/>
            <a:p>
              <a:pPr algn="ctr"/>
              <a:r>
                <a:rPr lang="en-US" sz="2400" b="1" dirty="0"/>
                <a:t>Current Assessment</a:t>
              </a:r>
            </a:p>
            <a:p>
              <a:pPr algn="ctr"/>
              <a:r>
                <a:rPr lang="en-US" dirty="0"/>
                <a:t>(Where are we now?)</a:t>
              </a:r>
            </a:p>
          </p:txBody>
        </p:sp>
        <p:pic>
          <p:nvPicPr>
            <p:cNvPr id="7" name="Picture 6">
              <a:extLst>
                <a:ext uri="{FF2B5EF4-FFF2-40B4-BE49-F238E27FC236}">
                  <a16:creationId xmlns:a16="http://schemas.microsoft.com/office/drawing/2014/main" id="{6AB310BA-B95C-4EEB-BA42-DEE816B69587}"/>
                </a:ext>
              </a:extLst>
            </p:cNvPr>
            <p:cNvPicPr>
              <a:picLocks noChangeAspect="1"/>
            </p:cNvPicPr>
            <p:nvPr/>
          </p:nvPicPr>
          <p:blipFill>
            <a:blip r:embed="rId9"/>
            <a:stretch>
              <a:fillRect/>
            </a:stretch>
          </p:blipFill>
          <p:spPr>
            <a:xfrm>
              <a:off x="1678810" y="2763685"/>
              <a:ext cx="1530905" cy="1143454"/>
            </a:xfrm>
            <a:prstGeom prst="rect">
              <a:avLst/>
            </a:prstGeom>
          </p:spPr>
        </p:pic>
        <p:sp>
          <p:nvSpPr>
            <p:cNvPr id="16" name="Rectangle 15">
              <a:extLst>
                <a:ext uri="{FF2B5EF4-FFF2-40B4-BE49-F238E27FC236}">
                  <a16:creationId xmlns:a16="http://schemas.microsoft.com/office/drawing/2014/main" id="{6A70CB83-0FD0-43F5-99C1-343F62C3C79A}"/>
                </a:ext>
              </a:extLst>
            </p:cNvPr>
            <p:cNvSpPr/>
            <p:nvPr/>
          </p:nvSpPr>
          <p:spPr>
            <a:xfrm>
              <a:off x="1951198" y="1861480"/>
              <a:ext cx="2026512" cy="907941"/>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Mileage on Current Car</a:t>
              </a:r>
            </a:p>
            <a:p>
              <a:pPr marL="285750" lvl="0" indent="-285750">
                <a:spcBef>
                  <a:spcPts val="300"/>
                </a:spcBef>
                <a:spcAft>
                  <a:spcPts val="300"/>
                </a:spcAft>
                <a:buClr>
                  <a:schemeClr val="tx2"/>
                </a:buClr>
                <a:buFont typeface="Arial" charset="0"/>
                <a:buChar char="•"/>
              </a:pPr>
              <a:r>
                <a:rPr lang="en-US" sz="1600" dirty="0">
                  <a:latin typeface="+mn-lt"/>
                </a:rPr>
                <a:t>Cost of Repairs</a:t>
              </a:r>
            </a:p>
          </p:txBody>
        </p:sp>
        <p:sp>
          <p:nvSpPr>
            <p:cNvPr id="20" name="Rectangle 19">
              <a:extLst>
                <a:ext uri="{FF2B5EF4-FFF2-40B4-BE49-F238E27FC236}">
                  <a16:creationId xmlns:a16="http://schemas.microsoft.com/office/drawing/2014/main" id="{575CD7EF-8411-4794-A940-E1717FF98B18}"/>
                </a:ext>
              </a:extLst>
            </p:cNvPr>
            <p:cNvSpPr/>
            <p:nvPr/>
          </p:nvSpPr>
          <p:spPr>
            <a:xfrm>
              <a:off x="213616" y="3510483"/>
              <a:ext cx="2026512" cy="338554"/>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Reliability</a:t>
              </a:r>
            </a:p>
          </p:txBody>
        </p:sp>
        <p:sp>
          <p:nvSpPr>
            <p:cNvPr id="12" name="Rectangle 11">
              <a:extLst>
                <a:ext uri="{FF2B5EF4-FFF2-40B4-BE49-F238E27FC236}">
                  <a16:creationId xmlns:a16="http://schemas.microsoft.com/office/drawing/2014/main" id="{904A8769-3FED-4BA9-889F-856D842585A9}"/>
                </a:ext>
              </a:extLst>
            </p:cNvPr>
            <p:cNvSpPr/>
            <p:nvPr/>
          </p:nvSpPr>
          <p:spPr>
            <a:xfrm>
              <a:off x="62712" y="1110353"/>
              <a:ext cx="41870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1</a:t>
              </a:r>
            </a:p>
          </p:txBody>
        </p:sp>
      </p:grpSp>
      <p:grpSp>
        <p:nvGrpSpPr>
          <p:cNvPr id="14" name="Group 13">
            <a:extLst>
              <a:ext uri="{FF2B5EF4-FFF2-40B4-BE49-F238E27FC236}">
                <a16:creationId xmlns:a16="http://schemas.microsoft.com/office/drawing/2014/main" id="{1ED03DC7-969A-4E7C-B7F9-621B570AAE3A}"/>
              </a:ext>
            </a:extLst>
          </p:cNvPr>
          <p:cNvGrpSpPr/>
          <p:nvPr/>
        </p:nvGrpSpPr>
        <p:grpSpPr>
          <a:xfrm>
            <a:off x="4952243" y="257390"/>
            <a:ext cx="4118871" cy="2903127"/>
            <a:chOff x="4952243" y="1080350"/>
            <a:chExt cx="4118871" cy="2903127"/>
          </a:xfrm>
        </p:grpSpPr>
        <p:pic>
          <p:nvPicPr>
            <p:cNvPr id="1027" name="Picture 4" descr="https://www.goodfreephotos.com/cache/other-photos/gas-pump-close-up.jpg">
              <a:extLst>
                <a:ext uri="{FF2B5EF4-FFF2-40B4-BE49-F238E27FC236}">
                  <a16:creationId xmlns:a16="http://schemas.microsoft.com/office/drawing/2014/main" id="{8E6DE24B-77DC-4471-9741-113C1CA886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9970" y="2818375"/>
              <a:ext cx="1743608" cy="116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AB082A8-9BBD-4B2F-916F-855248F3DD62}"/>
                </a:ext>
              </a:extLst>
            </p:cNvPr>
            <p:cNvPicPr>
              <a:picLocks noChangeAspect="1"/>
            </p:cNvPicPr>
            <p:nvPr/>
          </p:nvPicPr>
          <p:blipFill>
            <a:blip r:embed="rId11"/>
            <a:stretch>
              <a:fillRect/>
            </a:stretch>
          </p:blipFill>
          <p:spPr>
            <a:xfrm>
              <a:off x="4952243" y="1904866"/>
              <a:ext cx="2092359" cy="1084927"/>
            </a:xfrm>
            <a:prstGeom prst="rect">
              <a:avLst/>
            </a:prstGeom>
          </p:spPr>
        </p:pic>
        <p:sp>
          <p:nvSpPr>
            <p:cNvPr id="24" name="TextBox 23">
              <a:extLst>
                <a:ext uri="{FF2B5EF4-FFF2-40B4-BE49-F238E27FC236}">
                  <a16:creationId xmlns:a16="http://schemas.microsoft.com/office/drawing/2014/main" id="{BBB32E99-C87C-4B60-A50B-DA467DA4933A}"/>
                </a:ext>
              </a:extLst>
            </p:cNvPr>
            <p:cNvSpPr txBox="1"/>
            <p:nvPr/>
          </p:nvSpPr>
          <p:spPr>
            <a:xfrm>
              <a:off x="5183775" y="1195266"/>
              <a:ext cx="3848099" cy="738664"/>
            </a:xfrm>
            <a:prstGeom prst="rect">
              <a:avLst/>
            </a:prstGeom>
            <a:noFill/>
          </p:spPr>
          <p:txBody>
            <a:bodyPr wrap="square" rtlCol="0">
              <a:spAutoFit/>
            </a:bodyPr>
            <a:lstStyle/>
            <a:p>
              <a:pPr algn="ctr"/>
              <a:r>
                <a:rPr lang="en-US" sz="2400" b="1" dirty="0"/>
                <a:t>Planning for Uncertainties</a:t>
              </a:r>
            </a:p>
            <a:p>
              <a:pPr algn="ctr"/>
              <a:r>
                <a:rPr lang="en-US" dirty="0"/>
                <a:t>(Where could we go?)</a:t>
              </a:r>
            </a:p>
          </p:txBody>
        </p:sp>
        <p:sp>
          <p:nvSpPr>
            <p:cNvPr id="25" name="Rectangle 24">
              <a:extLst>
                <a:ext uri="{FF2B5EF4-FFF2-40B4-BE49-F238E27FC236}">
                  <a16:creationId xmlns:a16="http://schemas.microsoft.com/office/drawing/2014/main" id="{86B71AF1-5AA8-43AF-AC65-D5BE52AEA8DD}"/>
                </a:ext>
              </a:extLst>
            </p:cNvPr>
            <p:cNvSpPr/>
            <p:nvPr/>
          </p:nvSpPr>
          <p:spPr>
            <a:xfrm>
              <a:off x="7044602" y="2048846"/>
              <a:ext cx="2026512" cy="661720"/>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Future gas prices</a:t>
              </a:r>
            </a:p>
            <a:p>
              <a:pPr marL="285750" lvl="0" indent="-285750">
                <a:spcBef>
                  <a:spcPts val="300"/>
                </a:spcBef>
                <a:spcAft>
                  <a:spcPts val="300"/>
                </a:spcAft>
                <a:buClr>
                  <a:schemeClr val="tx2"/>
                </a:buClr>
                <a:buFont typeface="Arial" charset="0"/>
                <a:buChar char="•"/>
              </a:pPr>
              <a:r>
                <a:rPr lang="en-US" sz="1600" dirty="0">
                  <a:latin typeface="+mn-lt"/>
                </a:rPr>
                <a:t>Family changes</a:t>
              </a:r>
            </a:p>
          </p:txBody>
        </p:sp>
        <p:sp>
          <p:nvSpPr>
            <p:cNvPr id="26" name="Rectangle 25">
              <a:extLst>
                <a:ext uri="{FF2B5EF4-FFF2-40B4-BE49-F238E27FC236}">
                  <a16:creationId xmlns:a16="http://schemas.microsoft.com/office/drawing/2014/main" id="{ADF05DB5-329A-4DAE-BF84-F8A8FDB65DDC}"/>
                </a:ext>
              </a:extLst>
            </p:cNvPr>
            <p:cNvSpPr/>
            <p:nvPr/>
          </p:nvSpPr>
          <p:spPr>
            <a:xfrm>
              <a:off x="5081312" y="3097602"/>
              <a:ext cx="2026512" cy="338554"/>
            </a:xfrm>
            <a:prstGeom prst="rect">
              <a:avLst/>
            </a:prstGeom>
          </p:spPr>
          <p:txBody>
            <a:bodyPr wrap="square">
              <a:spAutoFit/>
            </a:bodyPr>
            <a:lstStyle/>
            <a:p>
              <a:pPr marL="285750" lvl="0" indent="-285750">
                <a:spcBef>
                  <a:spcPts val="300"/>
                </a:spcBef>
                <a:spcAft>
                  <a:spcPts val="300"/>
                </a:spcAft>
                <a:buClr>
                  <a:schemeClr val="tx2"/>
                </a:buClr>
                <a:buFont typeface="Arial" charset="0"/>
                <a:buChar char="•"/>
              </a:pPr>
              <a:r>
                <a:rPr lang="en-US" sz="1600" dirty="0">
                  <a:latin typeface="+mn-lt"/>
                </a:rPr>
                <a:t>Changing jobs</a:t>
              </a:r>
            </a:p>
          </p:txBody>
        </p:sp>
        <p:sp>
          <p:nvSpPr>
            <p:cNvPr id="31" name="Rectangle 30">
              <a:extLst>
                <a:ext uri="{FF2B5EF4-FFF2-40B4-BE49-F238E27FC236}">
                  <a16:creationId xmlns:a16="http://schemas.microsoft.com/office/drawing/2014/main" id="{0B3EEDE2-DF42-4FF4-B4B9-B955BC01E27B}"/>
                </a:ext>
              </a:extLst>
            </p:cNvPr>
            <p:cNvSpPr/>
            <p:nvPr/>
          </p:nvSpPr>
          <p:spPr>
            <a:xfrm>
              <a:off x="5066150" y="1080350"/>
              <a:ext cx="41870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2</a:t>
              </a:r>
            </a:p>
          </p:txBody>
        </p:sp>
      </p:grpSp>
      <p:sp>
        <p:nvSpPr>
          <p:cNvPr id="33" name="Rectangle 32">
            <a:extLst>
              <a:ext uri="{FF2B5EF4-FFF2-40B4-BE49-F238E27FC236}">
                <a16:creationId xmlns:a16="http://schemas.microsoft.com/office/drawing/2014/main" id="{8C75497B-29C5-4F2B-8D77-BBA7FB6AC6B9}"/>
              </a:ext>
            </a:extLst>
          </p:cNvPr>
          <p:cNvSpPr/>
          <p:nvPr/>
        </p:nvSpPr>
        <p:spPr>
          <a:xfrm>
            <a:off x="481416" y="3687395"/>
            <a:ext cx="418704"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3</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088D965D-AF2D-4D7A-A3B2-93E6186CB35B}"/>
              </a:ext>
            </a:extLst>
          </p:cNvPr>
          <p:cNvSpPr/>
          <p:nvPr/>
        </p:nvSpPr>
        <p:spPr>
          <a:xfrm>
            <a:off x="5931611" y="3795072"/>
            <a:ext cx="418704"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4</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008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Voice Matters</a:t>
            </a:r>
          </a:p>
        </p:txBody>
      </p:sp>
      <p:sp>
        <p:nvSpPr>
          <p:cNvPr id="4" name="Text Placeholder 3"/>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pic>
        <p:nvPicPr>
          <p:cNvPr id="3" name="Picture 2"/>
          <p:cNvPicPr>
            <a:picLocks noChangeAspect="1"/>
          </p:cNvPicPr>
          <p:nvPr/>
        </p:nvPicPr>
        <p:blipFill>
          <a:blip r:embed="rId3"/>
          <a:stretch>
            <a:fillRect/>
          </a:stretch>
        </p:blipFill>
        <p:spPr>
          <a:xfrm>
            <a:off x="4838701" y="1619250"/>
            <a:ext cx="3552825" cy="4737100"/>
          </a:xfrm>
          <a:prstGeom prst="rect">
            <a:avLst/>
          </a:prstGeom>
        </p:spPr>
      </p:pic>
      <p:pic>
        <p:nvPicPr>
          <p:cNvPr id="6" name="Picture 5"/>
          <p:cNvPicPr>
            <a:picLocks noChangeAspect="1"/>
          </p:cNvPicPr>
          <p:nvPr/>
        </p:nvPicPr>
        <p:blipFill rotWithShape="1">
          <a:blip r:embed="rId4"/>
          <a:srcRect l="25712" r="14631"/>
          <a:stretch/>
        </p:blipFill>
        <p:spPr>
          <a:xfrm>
            <a:off x="798873" y="1612900"/>
            <a:ext cx="3773128" cy="4743450"/>
          </a:xfrm>
          <a:prstGeom prst="rect">
            <a:avLst/>
          </a:prstGeom>
        </p:spPr>
      </p:pic>
    </p:spTree>
    <p:extLst>
      <p:ext uri="{BB962C8B-B14F-4D97-AF65-F5344CB8AC3E}">
        <p14:creationId xmlns:p14="http://schemas.microsoft.com/office/powerpoint/2010/main" val="76718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Your Voice Matter?</a:t>
            </a:r>
          </a:p>
        </p:txBody>
      </p:sp>
      <p:sp>
        <p:nvSpPr>
          <p:cNvPr id="4" name="Text Placeholder 3"/>
          <p:cNvSpPr>
            <a:spLocks noGrp="1"/>
          </p:cNvSpPr>
          <p:nvPr>
            <p:ph type="body" sz="quarter" idx="11"/>
          </p:nvPr>
        </p:nvSpPr>
        <p:spPr>
          <a:xfrm>
            <a:off x="457200" y="1612900"/>
            <a:ext cx="8229600" cy="4645025"/>
          </a:xfrm>
        </p:spPr>
        <p:txBody>
          <a:bodyPr/>
          <a:lstStyle/>
          <a:p>
            <a:r>
              <a:rPr lang="en-US" sz="2800" dirty="0"/>
              <a:t>We are partners in the planning process</a:t>
            </a:r>
          </a:p>
          <a:p>
            <a:r>
              <a:rPr lang="en-US" sz="2800" dirty="0"/>
              <a:t>NC Moves 2050 will</a:t>
            </a:r>
          </a:p>
          <a:p>
            <a:pPr lvl="1"/>
            <a:r>
              <a:rPr lang="en-US" sz="2400" dirty="0"/>
              <a:t>Guide future transportation policies and investments</a:t>
            </a:r>
          </a:p>
          <a:p>
            <a:pPr lvl="1"/>
            <a:r>
              <a:rPr lang="en-US" sz="2400" dirty="0"/>
              <a:t>Address things you care about: bicycle &amp; pedestrian policies, complete streets policy, connections to health care, quality of life, inter- and intra-state connections, funding and funding priorities, technology and electric vehicles</a:t>
            </a:r>
          </a:p>
          <a:p>
            <a:pPr lvl="1"/>
            <a:r>
              <a:rPr lang="en-US" sz="2400" dirty="0"/>
              <a:t>Set the vision for transportation in our state</a:t>
            </a:r>
          </a:p>
          <a:p>
            <a:r>
              <a:rPr lang="en-US" sz="2800" dirty="0"/>
              <a:t>Your input is critical to making sure this plan meets the needs of all North Carolinians </a:t>
            </a:r>
          </a:p>
          <a:p>
            <a:pPr lvl="1"/>
            <a:endParaRPr lang="en-US" sz="2400" dirty="0"/>
          </a:p>
          <a:p>
            <a:pPr marL="457200" lvl="1" indent="0">
              <a:buNone/>
            </a:pPr>
            <a:endParaRPr lang="en-US" sz="2400" dirty="0"/>
          </a:p>
          <a:p>
            <a:pPr lvl="1"/>
            <a:endParaRPr lang="en-US" sz="2400" dirty="0"/>
          </a:p>
        </p:txBody>
      </p:sp>
      <p:sp>
        <p:nvSpPr>
          <p:cNvPr id="3" name="Text Placeholder 2"/>
          <p:cNvSpPr>
            <a:spLocks noGrp="1"/>
          </p:cNvSpPr>
          <p:nvPr>
            <p:ph type="body" sz="quarter" idx="12"/>
          </p:nvPr>
        </p:nvSpPr>
        <p:spPr/>
        <p:txBody>
          <a:bodyPr/>
          <a:lstStyle/>
          <a:p>
            <a:r>
              <a:rPr lang="en-US" dirty="0"/>
              <a:t>NC Moves 2050</a:t>
            </a:r>
          </a:p>
        </p:txBody>
      </p:sp>
      <p:sp>
        <p:nvSpPr>
          <p:cNvPr id="5" name="Slide Number Placeholder 4"/>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C2E06F5-03C5-4BA5-AE80-2E98A827F366}" type="slidenum">
              <a:rPr kumimoji="0" lang="en-US" altLang="en-US" sz="1200" b="0" i="0" u="none" strike="noStrike" kern="1200" cap="none" spc="0" normalizeH="0" baseline="0" noProof="0" smtClean="0">
                <a:ln>
                  <a:noFill/>
                </a:ln>
                <a:solidFill>
                  <a:prstClr val="black">
                    <a:lumMod val="50000"/>
                    <a:lumOff val="50000"/>
                  </a:prstClr>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2428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42A913A-3D76-A24F-93D7-30008D8DD2C5}" type="slidenum">
              <a:rPr lang="en-US" altLang="en-US" smtClean="0"/>
              <a:t>7</a:t>
            </a:fld>
            <a:endParaRPr lang="en-US" altLang="en-US" dirty="0"/>
          </a:p>
        </p:txBody>
      </p:sp>
      <p:sp>
        <p:nvSpPr>
          <p:cNvPr id="3" name="Rectangle 2"/>
          <p:cNvSpPr/>
          <p:nvPr/>
        </p:nvSpPr>
        <p:spPr>
          <a:xfrm>
            <a:off x="0" y="1"/>
            <a:ext cx="9144000" cy="6858000"/>
          </a:xfrm>
          <a:prstGeom prst="rect">
            <a:avLst/>
          </a:prstGeom>
          <a:solidFill>
            <a:srgbClr val="3542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46756" y="4582060"/>
            <a:ext cx="7866993"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NCDOT.GOV/NCMOVES</a:t>
            </a:r>
          </a:p>
        </p:txBody>
      </p:sp>
      <p:pic>
        <p:nvPicPr>
          <p:cNvPr id="6" name="Picture 5"/>
          <p:cNvPicPr>
            <a:picLocks noChangeAspect="1"/>
          </p:cNvPicPr>
          <p:nvPr/>
        </p:nvPicPr>
        <p:blipFill>
          <a:blip r:embed="rId3"/>
          <a:stretch>
            <a:fillRect/>
          </a:stretch>
        </p:blipFill>
        <p:spPr>
          <a:xfrm>
            <a:off x="1005730" y="861874"/>
            <a:ext cx="7132540" cy="3082077"/>
          </a:xfrm>
          <a:prstGeom prst="rect">
            <a:avLst/>
          </a:prstGeom>
        </p:spPr>
      </p:pic>
      <p:sp>
        <p:nvSpPr>
          <p:cNvPr id="7" name="Slide Number Placeholder 4"/>
          <p:cNvSpPr txBox="1">
            <a:spLocks/>
          </p:cNvSpPr>
          <p:nvPr/>
        </p:nvSpPr>
        <p:spPr>
          <a:xfrm>
            <a:off x="6705600" y="650875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r">
              <a:defRPr/>
            </a:pPr>
            <a:fld id="{B3DAFCE5-0C67-4A53-8F92-3CAC2938318C}" type="slidenum">
              <a:rPr lang="en-US" altLang="en-US" sz="1200" smtClean="0">
                <a:solidFill>
                  <a:prstClr val="black">
                    <a:lumMod val="50000"/>
                    <a:lumOff val="50000"/>
                  </a:prstClr>
                </a:solidFill>
              </a:rPr>
              <a:pPr algn="r">
                <a:defRPr/>
              </a:pPr>
              <a:t>7</a:t>
            </a:fld>
            <a:endParaRPr lang="en-US" altLang="en-US" sz="1200" dirty="0">
              <a:solidFill>
                <a:prstClr val="black">
                  <a:lumMod val="50000"/>
                  <a:lumOff val="50000"/>
                </a:prstClr>
              </a:solidFill>
            </a:endParaRPr>
          </a:p>
        </p:txBody>
      </p:sp>
    </p:spTree>
    <p:extLst>
      <p:ext uri="{BB962C8B-B14F-4D97-AF65-F5344CB8AC3E}">
        <p14:creationId xmlns:p14="http://schemas.microsoft.com/office/powerpoint/2010/main" val="198672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Promote the Public Comment Map</a:t>
            </a:r>
          </a:p>
        </p:txBody>
      </p:sp>
      <p:sp>
        <p:nvSpPr>
          <p:cNvPr id="3" name="Text Placeholder 2"/>
          <p:cNvSpPr>
            <a:spLocks noGrp="1"/>
          </p:cNvSpPr>
          <p:nvPr>
            <p:ph type="body" sz="quarter" idx="12"/>
          </p:nvPr>
        </p:nvSpPr>
        <p:spPr/>
        <p:txBody>
          <a:bodyPr/>
          <a:lstStyle/>
          <a:p>
            <a:r>
              <a:rPr lang="en-US" dirty="0"/>
              <a:t>NC Moves 2050</a:t>
            </a:r>
          </a:p>
        </p:txBody>
      </p:sp>
      <p:pic>
        <p:nvPicPr>
          <p:cNvPr id="6" name="Content Placeholder 5"/>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457200" y="2986750"/>
            <a:ext cx="8229600" cy="3197246"/>
          </a:xfrm>
        </p:spPr>
      </p:pic>
      <p:sp>
        <p:nvSpPr>
          <p:cNvPr id="5" name="Slide Number Placeholder 4"/>
          <p:cNvSpPr>
            <a:spLocks noGrp="1"/>
          </p:cNvSpPr>
          <p:nvPr>
            <p:ph type="sldNum" sz="quarter" idx="14"/>
          </p:nvPr>
        </p:nvSpPr>
        <p:spPr/>
        <p:txBody>
          <a:bodyPr/>
          <a:lstStyle/>
          <a:p>
            <a:pPr>
              <a:defRPr/>
            </a:pPr>
            <a:fld id="{B3DAFCE5-0C67-4A53-8F92-3CAC2938318C}" type="slidenum">
              <a:rPr lang="en-US" altLang="en-US" smtClean="0"/>
              <a:pPr>
                <a:defRPr/>
              </a:pPr>
              <a:t>8</a:t>
            </a:fld>
            <a:endParaRPr lang="en-US" altLang="en-US" dirty="0"/>
          </a:p>
        </p:txBody>
      </p:sp>
      <p:sp>
        <p:nvSpPr>
          <p:cNvPr id="8" name="Text Placeholder 2"/>
          <p:cNvSpPr txBox="1">
            <a:spLocks/>
          </p:cNvSpPr>
          <p:nvPr/>
        </p:nvSpPr>
        <p:spPr>
          <a:xfrm>
            <a:off x="291548" y="1507202"/>
            <a:ext cx="8560904" cy="120149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t>Interactive Map - Over 600 Responses So Far – Open until April 30th</a:t>
            </a:r>
          </a:p>
          <a:p>
            <a:pPr marL="0" indent="0" algn="ctr">
              <a:buNone/>
            </a:pPr>
            <a:r>
              <a:rPr lang="en-US" sz="2800" dirty="0">
                <a:hlinkClick r:id="rId4"/>
              </a:rPr>
              <a:t>www.ncdot.gov/ncmoves</a:t>
            </a:r>
            <a:r>
              <a:rPr lang="en-US" sz="2800" dirty="0"/>
              <a:t> </a:t>
            </a:r>
            <a:endParaRPr lang="en-US" sz="2400" dirty="0"/>
          </a:p>
        </p:txBody>
      </p:sp>
    </p:spTree>
    <p:extLst>
      <p:ext uri="{BB962C8B-B14F-4D97-AF65-F5344CB8AC3E}">
        <p14:creationId xmlns:p14="http://schemas.microsoft.com/office/powerpoint/2010/main" val="370753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4" name="Text Placeholder 3"/>
          <p:cNvSpPr>
            <a:spLocks noGrp="1"/>
          </p:cNvSpPr>
          <p:nvPr>
            <p:ph sz="quarter" idx="13"/>
          </p:nvPr>
        </p:nvSpPr>
        <p:spPr>
          <a:xfrm>
            <a:off x="5129708" y="1476103"/>
            <a:ext cx="3921527" cy="5245372"/>
          </a:xfrm>
        </p:spPr>
        <p:txBody>
          <a:bodyPr/>
          <a:lstStyle/>
          <a:p>
            <a:r>
              <a:rPr lang="en-US" sz="2200" dirty="0"/>
              <a:t>Check back for a list of Spring 2019 tabling events</a:t>
            </a:r>
          </a:p>
          <a:p>
            <a:r>
              <a:rPr lang="en-US" sz="2200" dirty="0"/>
              <a:t>Promote NC Moves 2050 </a:t>
            </a:r>
          </a:p>
          <a:p>
            <a:pPr lvl="1"/>
            <a:r>
              <a:rPr lang="en-US" sz="1600" dirty="0"/>
              <a:t>#NCMOVES</a:t>
            </a:r>
          </a:p>
          <a:p>
            <a:pPr lvl="1"/>
            <a:r>
              <a:rPr lang="en-US" sz="1600" dirty="0"/>
              <a:t>NCDOT.GOV/NCMOVES</a:t>
            </a:r>
          </a:p>
          <a:p>
            <a:pPr lvl="1"/>
            <a:r>
              <a:rPr lang="en-US" sz="1600" dirty="0"/>
              <a:t>Promote Table Topics</a:t>
            </a:r>
          </a:p>
          <a:p>
            <a:pPr lvl="1"/>
            <a:r>
              <a:rPr lang="en-US" sz="1600" dirty="0"/>
              <a:t>Follow us on Facebook, Twitter, Instagram</a:t>
            </a:r>
          </a:p>
          <a:p>
            <a:pPr lvl="1"/>
            <a:r>
              <a:rPr lang="en-US" sz="1600" dirty="0"/>
              <a:t>Next online survey starting in April 2019</a:t>
            </a:r>
          </a:p>
          <a:p>
            <a:pPr lvl="1"/>
            <a:r>
              <a:rPr lang="en-US" sz="1600" dirty="0"/>
              <a:t>Sign-up for email updates</a:t>
            </a:r>
          </a:p>
          <a:p>
            <a:r>
              <a:rPr lang="en-US" sz="2200" dirty="0"/>
              <a:t>Be a voice and a champion</a:t>
            </a:r>
          </a:p>
          <a:p>
            <a:pPr lvl="1"/>
            <a:r>
              <a:rPr lang="en-US" sz="1600" dirty="0"/>
              <a:t>Inform</a:t>
            </a:r>
          </a:p>
          <a:p>
            <a:pPr lvl="1"/>
            <a:r>
              <a:rPr lang="en-US" sz="1600" dirty="0"/>
              <a:t>Engage</a:t>
            </a:r>
          </a:p>
          <a:p>
            <a:pPr lvl="1"/>
            <a:r>
              <a:rPr lang="en-US" sz="1600" dirty="0"/>
              <a:t>Generate excitement</a:t>
            </a:r>
          </a:p>
          <a:p>
            <a:pPr lvl="1"/>
            <a:endParaRPr lang="en-US" sz="1400" dirty="0"/>
          </a:p>
          <a:p>
            <a:pPr lvl="1"/>
            <a:endParaRPr lang="en-US" sz="1400" dirty="0"/>
          </a:p>
          <a:p>
            <a:endParaRPr lang="en-US" sz="1800" dirty="0"/>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9</a:t>
            </a:fld>
            <a:endParaRPr lang="en-US" altLang="en-US" dirty="0"/>
          </a:p>
        </p:txBody>
      </p:sp>
      <p:sp>
        <p:nvSpPr>
          <p:cNvPr id="6" name="Text Placeholder 5"/>
          <p:cNvSpPr>
            <a:spLocks noGrp="1"/>
          </p:cNvSpPr>
          <p:nvPr>
            <p:ph type="body" sz="quarter" idx="12"/>
          </p:nvPr>
        </p:nvSpPr>
        <p:spPr/>
        <p:txBody>
          <a:bodyPr/>
          <a:lstStyle/>
          <a:p>
            <a:r>
              <a:rPr lang="en-US" dirty="0"/>
              <a:t>NC Moves 2050</a:t>
            </a:r>
          </a:p>
        </p:txBody>
      </p:sp>
      <p:pic>
        <p:nvPicPr>
          <p:cNvPr id="9" name="Picture 8"/>
          <p:cNvPicPr>
            <a:picLocks noChangeAspect="1"/>
          </p:cNvPicPr>
          <p:nvPr/>
        </p:nvPicPr>
        <p:blipFill>
          <a:blip r:embed="rId3"/>
          <a:stretch>
            <a:fillRect/>
          </a:stretch>
        </p:blipFill>
        <p:spPr>
          <a:xfrm>
            <a:off x="292238" y="2133768"/>
            <a:ext cx="4837470" cy="2987586"/>
          </a:xfrm>
          <a:prstGeom prst="rect">
            <a:avLst/>
          </a:prstGeom>
        </p:spPr>
      </p:pic>
    </p:spTree>
    <p:extLst>
      <p:ext uri="{BB962C8B-B14F-4D97-AF65-F5344CB8AC3E}">
        <p14:creationId xmlns:p14="http://schemas.microsoft.com/office/powerpoint/2010/main" val="1884871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993A32AB4DD4B885DCEC1F6A4E8A1" ma:contentTypeVersion="9" ma:contentTypeDescription="Create a new document." ma:contentTypeScope="" ma:versionID="ea0f8303fa48bf9e924b36e100a981e6">
  <xsd:schema xmlns:xsd="http://www.w3.org/2001/XMLSchema" xmlns:xs="http://www.w3.org/2001/XMLSchema" xmlns:p="http://schemas.microsoft.com/office/2006/metadata/properties" xmlns:ns2="2a018264-c7f2-4c7c-8811-7cce2ea8d115" xmlns:ns3="24c410e9-7e24-4508-90a4-63fd18743901" targetNamespace="http://schemas.microsoft.com/office/2006/metadata/properties" ma:root="true" ma:fieldsID="84b20aec10954f7d6f3433349edf2e6c" ns2:_="" ns3:_="">
    <xsd:import namespace="2a018264-c7f2-4c7c-8811-7cce2ea8d115"/>
    <xsd:import namespace="24c410e9-7e24-4508-90a4-63fd18743901"/>
    <xsd:element name="properties">
      <xsd:complexType>
        <xsd:sequence>
          <xsd:element name="documentManagement">
            <xsd:complexType>
              <xsd:all>
                <xsd:element ref="ns2:Status" minOccurs="0"/>
                <xsd:element ref="ns2:Topic" minOccurs="0"/>
                <xsd:element ref="ns3:Phas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018264-c7f2-4c7c-8811-7cce2ea8d115" elementFormDefault="qualified">
    <xsd:import namespace="http://schemas.microsoft.com/office/2006/documentManagement/types"/>
    <xsd:import namespace="http://schemas.microsoft.com/office/infopath/2007/PartnerControls"/>
    <xsd:element name="Status" ma:index="4" nillable="true" ma:displayName="Status" ma:default="Current" ma:format="Dropdown" ma:internalName="Status" ma:readOnly="false">
      <xsd:simpleType>
        <xsd:restriction base="dms:Choice">
          <xsd:enumeration value="Current"/>
          <xsd:enumeration value="draft"/>
          <xsd:enumeration value="FINAL"/>
          <xsd:enumeration value="Revised"/>
          <xsd:enumeration value="Superceded"/>
          <xsd:enumeration value="Void"/>
        </xsd:restriction>
      </xsd:simpleType>
    </xsd:element>
    <xsd:element name="Topic" ma:index="5" nillable="true" ma:displayName="Topic" ma:description="Keywords - Enter anything that will help search and sort by here." ma:internalName="Topic" ma:readOnly="false">
      <xsd:simpleType>
        <xsd:restriction base="dms:Text">
          <xsd:maxLength value="255"/>
        </xsd:restriction>
      </xsd:simpleType>
    </xsd:element>
    <xsd:element name="Category" ma:index="7" nillable="true" ma:displayName="Category" ma:format="Dropdown" ma:internalName="Category" ma:readOnly="false">
      <xsd:simpleType>
        <xsd:restriction base="dms:Choice">
          <xsd:enumeration value="Branding"/>
          <xsd:enumeration value="Website"/>
          <xsd:enumeration value="TPD Newsletter"/>
          <xsd:enumeration value="E-engagement"/>
          <xsd:enumeration value="Traditional Engagement"/>
          <xsd:enumeration value="Fact Sheets"/>
          <xsd:enumeration value="Meetings in Box"/>
          <xsd:enumeration value="Civic Dinners"/>
          <xsd:enumeration value="Crowdsource Map"/>
          <xsd:enumeration value="Stakeholders"/>
        </xsd:restriction>
      </xsd:simpleType>
    </xsd:element>
  </xsd:schema>
  <xsd:schema xmlns:xsd="http://www.w3.org/2001/XMLSchema" xmlns:xs="http://www.w3.org/2001/XMLSchema" xmlns:dms="http://schemas.microsoft.com/office/2006/documentManagement/types" xmlns:pc="http://schemas.microsoft.com/office/infopath/2007/PartnerControls" targetNamespace="24c410e9-7e24-4508-90a4-63fd18743901" elementFormDefault="qualified">
    <xsd:import namespace="http://schemas.microsoft.com/office/2006/documentManagement/types"/>
    <xsd:import namespace="http://schemas.microsoft.com/office/infopath/2007/PartnerControls"/>
    <xsd:element name="Phase" ma:index="6" nillable="true" ma:displayName="Phase" ma:default="02 Plan Engagement" ma:format="Dropdown" ma:internalName="Phase" ma:readOnly="false">
      <xsd:simpleType>
        <xsd:restriction base="dms:Choice">
          <xsd:enumeration value="01 Project Management"/>
          <xsd:enumeration value="02 Plan Engagement"/>
          <xsd:enumeration value="03 State of the System"/>
          <xsd:enumeration value="04 Drivers and Opp"/>
          <xsd:enumeration value="05 Alternatives"/>
          <xsd:enumeration value="06 Solutions"/>
          <xsd:enumeration value="07 Final Pla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hase xmlns="24c410e9-7e24-4508-90a4-63fd18743901">02 Plan Engagement</Phase>
    <Status xmlns="2a018264-c7f2-4c7c-8811-7cce2ea8d115">FINAL</Status>
    <Topic xmlns="2a018264-c7f2-4c7c-8811-7cce2ea8d115">Stakeholder Kickoff</Topic>
    <Category xmlns="2a018264-c7f2-4c7c-8811-7cce2ea8d115">Stakeholders</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56AEB1-AC4F-4B80-86A7-158461575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018264-c7f2-4c7c-8811-7cce2ea8d115"/>
    <ds:schemaRef ds:uri="24c410e9-7e24-4508-90a4-63fd18743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C4630-270D-46C0-A49F-98B7CB7315F5}">
  <ds:schemaRefs>
    <ds:schemaRef ds:uri="http://purl.org/dc/elements/1.1/"/>
    <ds:schemaRef ds:uri="24c410e9-7e24-4508-90a4-63fd18743901"/>
    <ds:schemaRef ds:uri="http://schemas.openxmlformats.org/package/2006/metadata/core-properties"/>
    <ds:schemaRef ds:uri="http://purl.org/dc/dcmitype/"/>
    <ds:schemaRef ds:uri="http://purl.org/dc/terms/"/>
    <ds:schemaRef ds:uri="http://schemas.microsoft.com/office/2006/documentManagement/types"/>
    <ds:schemaRef ds:uri="2a018264-c7f2-4c7c-8811-7cce2ea8d115"/>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2B616C0-77A5-4E4D-B8A6-7A18F2551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STC Master Plans CSC Meeting Presentation 3-27-18</Template>
  <TotalTime>18079</TotalTime>
  <Words>3364</Words>
  <Application>Microsoft Office PowerPoint</Application>
  <PresentationFormat>On-screen Show (4:3)</PresentationFormat>
  <Paragraphs>279</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Wingdings</vt:lpstr>
      <vt:lpstr>Office Theme</vt:lpstr>
      <vt:lpstr>1_Office Theme</vt:lpstr>
      <vt:lpstr>Welcome</vt:lpstr>
      <vt:lpstr>Agenda</vt:lpstr>
      <vt:lpstr>Change is Coming</vt:lpstr>
      <vt:lpstr>PowerPoint Presentation</vt:lpstr>
      <vt:lpstr>Your Voice Matters</vt:lpstr>
      <vt:lpstr>Why Does Your Voice Matter?</vt:lpstr>
      <vt:lpstr>PowerPoint Presentation</vt:lpstr>
      <vt:lpstr>Promote the Public Comment Map</vt:lpstr>
      <vt:lpstr>Next Steps</vt:lpstr>
      <vt:lpstr>Changes and Uncertainties</vt:lpstr>
      <vt:lpstr>Changes and Uncertainties</vt:lpstr>
      <vt:lpstr>Changes and Uncertainties</vt:lpstr>
      <vt:lpstr>PowerPoint Presentation</vt:lpstr>
      <vt:lpstr>PowerPoint Presentation</vt:lpstr>
      <vt:lpstr>PowerPoint Presentation</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SSG Stakeholder Kickoff_FINAL</dc:title>
  <dc:creator>Gresham, Teresa</dc:creator>
  <cp:keywords>PowerPoint, template, 4x3, official, presentation</cp:keywords>
  <dc:description/>
  <cp:lastModifiedBy>Sarder, Nazia</cp:lastModifiedBy>
  <cp:revision>457</cp:revision>
  <cp:lastPrinted>2019-02-06T12:06:56Z</cp:lastPrinted>
  <dcterms:created xsi:type="dcterms:W3CDTF">2018-03-23T20:43:47Z</dcterms:created>
  <dcterms:modified xsi:type="dcterms:W3CDTF">2019-03-26T15:37:18Z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0x01010026B993A32AB4DD4B885DCEC1F6A4E8A1</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ies>
</file>