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6"/>
  </p:sldMasterIdLst>
  <p:notesMasterIdLst>
    <p:notesMasterId r:id="rId20"/>
  </p:notesMasterIdLst>
  <p:handoutMasterIdLst>
    <p:handoutMasterId r:id="rId21"/>
  </p:handoutMasterIdLst>
  <p:sldIdLst>
    <p:sldId id="261" r:id="rId7"/>
    <p:sldId id="264" r:id="rId8"/>
    <p:sldId id="265" r:id="rId9"/>
    <p:sldId id="266" r:id="rId10"/>
    <p:sldId id="267" r:id="rId11"/>
    <p:sldId id="274" r:id="rId12"/>
    <p:sldId id="268" r:id="rId13"/>
    <p:sldId id="273" r:id="rId14"/>
    <p:sldId id="272" r:id="rId15"/>
    <p:sldId id="271" r:id="rId16"/>
    <p:sldId id="270" r:id="rId17"/>
    <p:sldId id="269" r:id="rId18"/>
    <p:sldId id="262" r:id="rId19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0972" autoAdjust="0"/>
  </p:normalViewPr>
  <p:slideViewPr>
    <p:cSldViewPr snapToGrid="0" snapToObjects="1">
      <p:cViewPr varScale="1">
        <p:scale>
          <a:sx n="52" d="100"/>
          <a:sy n="52" d="100"/>
        </p:scale>
        <p:origin x="173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1732732-9DF5-5343-9671-1F8D28AFB589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AE282AB-1402-2940-B834-0E55D2768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98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9855999-CF69-DA42-8213-22A5CAE5D182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CB6EF1C-AA17-F640-A7A5-6C89FACC0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97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person</a:t>
            </a:r>
            <a:r>
              <a:rPr lang="en-US" baseline="0" dirty="0" smtClean="0"/>
              <a:t> does not have to be a citizen to file a complaint under Title VI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Supremacy clause - If there’s a dispute between Federal and State law, federal law supersedes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50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In, the Supreme Court had said that Title VI coverage only applied to</a:t>
            </a:r>
            <a:r>
              <a:rPr lang="en-US" baseline="0" dirty="0" smtClean="0"/>
              <a:t> the particular programs that directly received the federal funds. </a:t>
            </a:r>
          </a:p>
          <a:p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Congress then passed the Civil Rights Restoration Act which overruled </a:t>
            </a:r>
            <a:r>
              <a:rPr lang="en-US" u="sng" dirty="0" smtClean="0"/>
              <a:t>Grove City College v. Bell.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An RPO/MPO cannot discriminate in any of its programs and activities regardless of the funding source.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70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en-US" b="1" u="sng" baseline="0" dirty="0" smtClean="0"/>
              <a:t>These are the basic items that all RPO’s/MPO’s should have in place for Title VI:</a:t>
            </a:r>
          </a:p>
          <a:p>
            <a:pPr defTabSz="465887">
              <a:defRPr/>
            </a:pPr>
            <a:endParaRPr lang="en-US" baseline="0" dirty="0" smtClean="0"/>
          </a:p>
          <a:p>
            <a:pPr defTabSz="465887">
              <a:defRPr/>
            </a:pPr>
            <a:r>
              <a:rPr lang="en-US" baseline="0" dirty="0" smtClean="0"/>
              <a:t>TPB will administer the USDOT assurances </a:t>
            </a:r>
          </a:p>
          <a:p>
            <a:pPr defTabSz="465887">
              <a:defRPr/>
            </a:pPr>
            <a:endParaRPr lang="en-US" dirty="0" smtClean="0"/>
          </a:p>
          <a:p>
            <a:r>
              <a:rPr lang="en-US" dirty="0" smtClean="0"/>
              <a:t>CAO = the person who normally</a:t>
            </a:r>
            <a:r>
              <a:rPr lang="en-US" baseline="0" dirty="0" smtClean="0"/>
              <a:t> signs RPO/MPO documents – usually Board Chair or Executive Director (RPO)</a:t>
            </a:r>
          </a:p>
          <a:p>
            <a:endParaRPr lang="en-US" baseline="0" dirty="0" smtClean="0"/>
          </a:p>
          <a:p>
            <a:r>
              <a:rPr lang="en-US" baseline="0" dirty="0" smtClean="0"/>
              <a:t>Title VI coordinator may use a template provided by NCDOT OCR to complete the Program Plan</a:t>
            </a:r>
          </a:p>
          <a:p>
            <a:endParaRPr lang="en-US" baseline="0" dirty="0" smtClean="0"/>
          </a:p>
          <a:p>
            <a:pPr defTabSz="465887">
              <a:defRPr/>
            </a:pPr>
            <a:r>
              <a:rPr lang="en-US" dirty="0" smtClean="0"/>
              <a:t>#2 of Title</a:t>
            </a:r>
            <a:r>
              <a:rPr lang="en-US" baseline="0" dirty="0" smtClean="0"/>
              <a:t> VI Assurances goes in all Request for Proposals, solicitations, etc. </a:t>
            </a:r>
          </a:p>
          <a:p>
            <a:pPr defTabSz="465887">
              <a:defRPr/>
            </a:pPr>
            <a:endParaRPr lang="en-US" dirty="0" smtClean="0"/>
          </a:p>
          <a:p>
            <a:pPr defTabSz="465887">
              <a:defRPr/>
            </a:pPr>
            <a:r>
              <a:rPr lang="en-US" dirty="0" smtClean="0"/>
              <a:t>The RPO/MPO’s Appendix A-E should go into</a:t>
            </a:r>
            <a:r>
              <a:rPr lang="en-US" baseline="0" dirty="0" smtClean="0"/>
              <a:t> all RPO/MPO-administered contracts and agreements, whether federally-assisted or not. Member agencies that are federal-aid recipients should have their own Appendix A-E for their own non-RPO/MPO-related contracts.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37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en-US" b="1" u="sng" baseline="0" dirty="0" smtClean="0"/>
              <a:t>Basic items, cont.:</a:t>
            </a:r>
          </a:p>
          <a:p>
            <a:pPr defTabSz="465887">
              <a:defRPr/>
            </a:pPr>
            <a:endParaRPr lang="en-US" baseline="0" dirty="0" smtClean="0"/>
          </a:p>
          <a:p>
            <a:pPr defTabSz="465887">
              <a:defRPr/>
            </a:pPr>
            <a:r>
              <a:rPr lang="en-US" baseline="0" dirty="0" smtClean="0"/>
              <a:t>Coordinator was named during Compliance Review</a:t>
            </a:r>
          </a:p>
          <a:p>
            <a:pPr defTabSz="465887">
              <a:defRPr/>
            </a:pPr>
            <a:endParaRPr lang="en-US" baseline="0" dirty="0" smtClean="0"/>
          </a:p>
          <a:p>
            <a:pPr defTabSz="465887">
              <a:defRPr/>
            </a:pPr>
            <a:r>
              <a:rPr lang="en-US" baseline="0" dirty="0" smtClean="0"/>
              <a:t>Title VI coordinator may use a template provided by NCDOT OCR to complete the Program Plan</a:t>
            </a:r>
          </a:p>
          <a:p>
            <a:pPr defTabSz="465887">
              <a:defRPr/>
            </a:pPr>
            <a:endParaRPr lang="en-US" baseline="0" dirty="0" smtClean="0"/>
          </a:p>
          <a:p>
            <a:pPr defTabSz="465887"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29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Acknowledgment</a:t>
            </a:r>
            <a:r>
              <a:rPr lang="en-US" b="1" baseline="0" dirty="0" smtClean="0"/>
              <a:t> Form: </a:t>
            </a:r>
            <a:r>
              <a:rPr lang="en-US" baseline="0" dirty="0" smtClean="0"/>
              <a:t>take this to training and have them complete it, then maintain it on file. All staff, TAC, TCC need to complete the form after training.</a:t>
            </a:r>
          </a:p>
          <a:p>
            <a:endParaRPr lang="en-US" dirty="0" smtClean="0"/>
          </a:p>
          <a:p>
            <a:r>
              <a:rPr lang="en-US" dirty="0" smtClean="0"/>
              <a:t>Talk about your compliance</a:t>
            </a:r>
            <a:r>
              <a:rPr lang="en-US" baseline="0" dirty="0" smtClean="0"/>
              <a:t> review experience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64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Demographic</a:t>
            </a:r>
            <a:r>
              <a:rPr lang="en-US" baseline="0" dirty="0" smtClean="0"/>
              <a:t> request form - </a:t>
            </a:r>
            <a:r>
              <a:rPr lang="en-US" dirty="0" smtClean="0"/>
              <a:t>Encourage</a:t>
            </a:r>
            <a:r>
              <a:rPr lang="en-US" baseline="0" dirty="0" smtClean="0"/>
              <a:t> self-ID, but visual id is permissible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88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Notice to the Public: </a:t>
            </a:r>
            <a:r>
              <a:rPr lang="en-US" baseline="0" dirty="0" smtClean="0"/>
              <a:t>Provide notice of people’s rights and the RPO/MPO’s nondiscrimination obligations in advertisements and published documents. 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Data Collection: </a:t>
            </a:r>
            <a:r>
              <a:rPr lang="en-US" baseline="0" dirty="0" smtClean="0"/>
              <a:t>know your service area demographics overall and separately for each project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Discrimination Complaints: </a:t>
            </a:r>
            <a:r>
              <a:rPr lang="en-US" baseline="0" dirty="0" smtClean="0"/>
              <a:t>know the process and who to contact when a complaint arises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Outreach and Education: </a:t>
            </a:r>
            <a:r>
              <a:rPr lang="en-US" b="0" baseline="0" dirty="0" smtClean="0"/>
              <a:t>public involvement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Written Translation and Oral Interpretation: </a:t>
            </a:r>
            <a:r>
              <a:rPr lang="en-US" b="0" baseline="0" dirty="0" smtClean="0"/>
              <a:t>must be provided </a:t>
            </a:r>
            <a:r>
              <a:rPr lang="en-US" b="0" i="1" baseline="0" dirty="0" smtClean="0"/>
              <a:t>free</a:t>
            </a:r>
            <a:r>
              <a:rPr lang="en-US" b="0" baseline="0" dirty="0" smtClean="0"/>
              <a:t> of charge when Safe Harbor Threshold is met.</a:t>
            </a:r>
          </a:p>
          <a:p>
            <a:endParaRPr lang="en-US" b="1" baseline="0" dirty="0" smtClean="0"/>
          </a:p>
          <a:p>
            <a:r>
              <a:rPr lang="en-US" baseline="0" dirty="0" smtClean="0"/>
              <a:t>TCC/TAC members should be made aware of compliance reviews and determinations, and may be interviewed during compliance reviews. </a:t>
            </a:r>
            <a:endParaRPr lang="en-US" dirty="0" smtClean="0"/>
          </a:p>
          <a:p>
            <a:pPr defTabSz="465887">
              <a:defRPr/>
            </a:pPr>
            <a:endParaRPr lang="en-US" b="1" dirty="0" smtClean="0"/>
          </a:p>
          <a:p>
            <a:pPr defTabSz="465887">
              <a:defRPr/>
            </a:pPr>
            <a:r>
              <a:rPr lang="en-US" b="1" dirty="0" smtClean="0"/>
              <a:t>Demographic Request Form: </a:t>
            </a:r>
            <a:r>
              <a:rPr lang="en-US" dirty="0" smtClean="0"/>
              <a:t>TCC/TAC members must</a:t>
            </a:r>
            <a:r>
              <a:rPr lang="en-US" baseline="0" dirty="0" smtClean="0"/>
              <a:t> be asked to self-identify race and gender for reporting. If they elect not to provide that information themselves, the Title VI Coordinator may use visual observation to report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59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NCDOT is required to work with the RPO/MPO to</a:t>
            </a:r>
            <a:r>
              <a:rPr lang="en-US" baseline="0" dirty="0" smtClean="0"/>
              <a:t> help them achieve compliance, but the RPO/MPO has to cooperate.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Looking for voluntary compliance - the sanctions listed above are usually the result of unresponsiveness and lack of cooperation in any aspects of the Title VI requirements.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CDOT_PowerPoint_Template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7918" y="3831921"/>
            <a:ext cx="8271945" cy="1219200"/>
          </a:xfrm>
        </p:spPr>
        <p:txBody>
          <a:bodyPr/>
          <a:lstStyle>
            <a:lvl1pPr algn="l"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presentation name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7919" y="5105400"/>
            <a:ext cx="6400800" cy="6604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presenter name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98463" y="5854700"/>
            <a:ext cx="6650037" cy="546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64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733550"/>
            <a:ext cx="8229600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06F5-03C5-4BA5-AE80-2E98A827F3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407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presentation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22960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01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63525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presentation title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C9224-0E86-4A9A-8DD9-792BBB065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68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NCDOT_PowerPoint_Template-03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699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954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42A913A-3D76-A24F-93D7-30008D8DD2C5}" type="slidenum">
              <a:rPr lang="en-US" altLang="en-US" smtClean="0"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9" r:id="rId2"/>
    <p:sldLayoutId id="2147483670" r:id="rId3"/>
    <p:sldLayoutId id="2147483671" r:id="rId4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wtillery@ncdot.gov" TargetMode="External"/><Relationship Id="rId2" Type="http://schemas.openxmlformats.org/officeDocument/2006/relationships/hyperlink" Target="mailto:sddickens@ncdot.gov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dalexander2@ncdot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918" y="4255573"/>
            <a:ext cx="8271945" cy="1219200"/>
          </a:xfrm>
        </p:spPr>
        <p:txBody>
          <a:bodyPr/>
          <a:lstStyle/>
          <a:p>
            <a:r>
              <a:rPr lang="en-US" sz="3000" dirty="0">
                <a:solidFill>
                  <a:schemeClr val="tx1"/>
                </a:solidFill>
              </a:rPr>
              <a:t>Title VI/Nondiscrimination Program:</a:t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Transportation Advisory </a:t>
            </a:r>
            <a:r>
              <a:rPr lang="en-US" sz="2000" dirty="0" smtClean="0">
                <a:solidFill>
                  <a:schemeClr val="tx1"/>
                </a:solidFill>
              </a:rPr>
              <a:t>Committees (TAC)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Technical </a:t>
            </a:r>
            <a:r>
              <a:rPr lang="en-US" sz="2000" dirty="0">
                <a:solidFill>
                  <a:schemeClr val="tx1"/>
                </a:solidFill>
              </a:rPr>
              <a:t>Coordinating Committees (</a:t>
            </a:r>
            <a:r>
              <a:rPr lang="en-US" sz="2000" dirty="0" smtClean="0">
                <a:solidFill>
                  <a:schemeClr val="tx1"/>
                </a:solidFill>
              </a:rPr>
              <a:t>TCC)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3000" dirty="0">
                <a:solidFill>
                  <a:srgbClr val="13424D"/>
                </a:solidFill>
              </a:rPr>
              <a:t/>
            </a:r>
            <a:br>
              <a:rPr lang="en-US" sz="3000" dirty="0">
                <a:solidFill>
                  <a:srgbClr val="13424D"/>
                </a:solidFill>
              </a:rPr>
            </a:b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463" y="5339862"/>
            <a:ext cx="6400800" cy="660400"/>
          </a:xfrm>
        </p:spPr>
        <p:txBody>
          <a:bodyPr/>
          <a:lstStyle/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Justin </a:t>
            </a:r>
            <a:r>
              <a:rPr lang="en-US" sz="1800" dirty="0" err="1" smtClean="0">
                <a:solidFill>
                  <a:schemeClr val="tx1"/>
                </a:solidFill>
              </a:rPr>
              <a:t>Brantly</a:t>
            </a:r>
            <a:r>
              <a:rPr lang="en-US" sz="1800" dirty="0" smtClean="0">
                <a:solidFill>
                  <a:schemeClr val="tx1"/>
                </a:solidFill>
              </a:rPr>
              <a:t>, CFRPO Intern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May 2, 2018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84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50" dirty="0" smtClean="0">
                <a:solidFill>
                  <a:schemeClr val="tx1"/>
                </a:solidFill>
              </a:rPr>
              <a:t>Transportation Advisory Committee</a:t>
            </a:r>
            <a:endParaRPr lang="en-US" sz="405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Title VI TCC/TAC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Approve Title VI Program and other nondiscrimination documents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Signature </a:t>
            </a:r>
            <a:r>
              <a:rPr lang="en-US" dirty="0">
                <a:solidFill>
                  <a:schemeClr val="tx1"/>
                </a:solidFill>
              </a:rPr>
              <a:t>of Chief Administrative Officer </a:t>
            </a:r>
            <a:r>
              <a:rPr lang="en-US" dirty="0" smtClean="0">
                <a:solidFill>
                  <a:schemeClr val="tx1"/>
                </a:solidFill>
              </a:rPr>
              <a:t>     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Demographic Request Form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859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8521"/>
            <a:ext cx="8229600" cy="1143000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Technical Coordinating Committee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Title VI TCC/TAC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1" y="1601521"/>
            <a:ext cx="8229600" cy="4514850"/>
          </a:xfrm>
        </p:spPr>
        <p:txBody>
          <a:bodyPr/>
          <a:lstStyle/>
          <a:p>
            <a:r>
              <a:rPr lang="en-US" sz="3000" dirty="0" smtClean="0">
                <a:solidFill>
                  <a:schemeClr val="tx1"/>
                </a:solidFill>
              </a:rPr>
              <a:t>Title </a:t>
            </a:r>
            <a:r>
              <a:rPr lang="en-US" sz="3000" dirty="0">
                <a:solidFill>
                  <a:schemeClr val="tx1"/>
                </a:solidFill>
              </a:rPr>
              <a:t>VI Program Coordination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Notice to the Public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Data Collection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Outreach and Education to Title VI groups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Written Translation and Oral Interpretation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Discrimination </a:t>
            </a:r>
            <a:r>
              <a:rPr lang="en-US" dirty="0">
                <a:solidFill>
                  <a:schemeClr val="tx1"/>
                </a:solidFill>
              </a:rPr>
              <a:t>Complaints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Documenting and reporting on </a:t>
            </a:r>
            <a:r>
              <a:rPr lang="en-US" dirty="0" smtClean="0">
                <a:solidFill>
                  <a:schemeClr val="tx1"/>
                </a:solidFill>
              </a:rPr>
              <a:t>RPO/MPO Title VI-related </a:t>
            </a:r>
            <a:r>
              <a:rPr lang="en-US" dirty="0">
                <a:solidFill>
                  <a:schemeClr val="tx1"/>
                </a:solidFill>
              </a:rPr>
              <a:t>activities</a:t>
            </a:r>
          </a:p>
          <a:p>
            <a:r>
              <a:rPr lang="en-US" sz="3000" dirty="0" smtClean="0">
                <a:solidFill>
                  <a:schemeClr val="tx1"/>
                </a:solidFill>
              </a:rPr>
              <a:t>Demographic Request Form</a:t>
            </a:r>
            <a:endParaRPr lang="en-US" sz="3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164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Sanctions for Noncompliance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Title VI TCC/TAC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1" y="1630078"/>
            <a:ext cx="8229600" cy="4514850"/>
          </a:xfrm>
        </p:spPr>
        <p:txBody>
          <a:bodyPr/>
          <a:lstStyle/>
          <a:p>
            <a:r>
              <a:rPr lang="en-US" sz="3000" dirty="0">
                <a:solidFill>
                  <a:schemeClr val="tx1"/>
                </a:solidFill>
              </a:rPr>
              <a:t>Nonresponsive or uncooperative</a:t>
            </a:r>
          </a:p>
          <a:p>
            <a:r>
              <a:rPr lang="en-US" sz="3000" dirty="0" smtClean="0">
                <a:solidFill>
                  <a:schemeClr val="tx1"/>
                </a:solidFill>
              </a:rPr>
              <a:t>Suspension </a:t>
            </a:r>
            <a:r>
              <a:rPr lang="en-US" sz="3000" dirty="0">
                <a:solidFill>
                  <a:schemeClr val="tx1"/>
                </a:solidFill>
              </a:rPr>
              <a:t>or termination of Federal financial assistance</a:t>
            </a:r>
          </a:p>
          <a:p>
            <a:r>
              <a:rPr lang="en-US" sz="3000" dirty="0">
                <a:solidFill>
                  <a:schemeClr val="tx1"/>
                </a:solidFill>
              </a:rPr>
              <a:t>Refusal to grant or continue federal financial assistance</a:t>
            </a:r>
          </a:p>
          <a:p>
            <a:r>
              <a:rPr lang="en-US" sz="3000" dirty="0">
                <a:solidFill>
                  <a:schemeClr val="tx1"/>
                </a:solidFill>
              </a:rPr>
              <a:t>Any other means authorized by law (49 C.F.R</a:t>
            </a:r>
            <a:r>
              <a:rPr lang="en-US" sz="3000" dirty="0" smtClean="0">
                <a:solidFill>
                  <a:schemeClr val="tx1"/>
                </a:solidFill>
              </a:rPr>
              <a:t>. §</a:t>
            </a:r>
            <a:r>
              <a:rPr lang="en-US" sz="3000" dirty="0">
                <a:solidFill>
                  <a:schemeClr val="tx1"/>
                </a:solidFill>
              </a:rPr>
              <a:t>21.13)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What an organization typically does under any of its programs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4678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NCDOT Title VI Contacts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Title VI TCC/TAC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200" b="1" dirty="0"/>
              <a:t>Shantray D. </a:t>
            </a:r>
            <a:r>
              <a:rPr lang="en-US" sz="2200" b="1" dirty="0" smtClean="0"/>
              <a:t>Dickens, Manager, External Civil Rights</a:t>
            </a:r>
          </a:p>
          <a:p>
            <a:pPr lvl="1"/>
            <a:r>
              <a:rPr lang="en-US" sz="2000" dirty="0" smtClean="0">
                <a:hlinkClick r:id="rId2"/>
              </a:rPr>
              <a:t>sddickens@ncdot.gov</a:t>
            </a:r>
            <a:endParaRPr lang="en-US" sz="2000" dirty="0" smtClean="0"/>
          </a:p>
          <a:p>
            <a:pPr lvl="1"/>
            <a:r>
              <a:rPr lang="en-US" sz="2000" dirty="0" smtClean="0"/>
              <a:t>919-508-1896</a:t>
            </a:r>
          </a:p>
          <a:p>
            <a:pPr lvl="1"/>
            <a:endParaRPr lang="en-US" sz="2000" dirty="0"/>
          </a:p>
          <a:p>
            <a:r>
              <a:rPr lang="en-US" sz="2200" b="1" dirty="0" smtClean="0"/>
              <a:t>Christy W. Thaxton, Title VI Officer (Eastern MPO/RPOs)</a:t>
            </a:r>
          </a:p>
          <a:p>
            <a:pPr lvl="1"/>
            <a:r>
              <a:rPr lang="en-US" sz="2000" dirty="0" smtClean="0">
                <a:hlinkClick r:id="rId3"/>
              </a:rPr>
              <a:t>cwtthaxton@ncdot.gov</a:t>
            </a:r>
            <a:endParaRPr lang="en-US" sz="2000" dirty="0" smtClean="0"/>
          </a:p>
          <a:p>
            <a:pPr lvl="1"/>
            <a:r>
              <a:rPr lang="en-US" sz="2000" dirty="0" smtClean="0"/>
              <a:t>919-508-1928</a:t>
            </a:r>
          </a:p>
          <a:p>
            <a:pPr lvl="1"/>
            <a:endParaRPr lang="en-US" sz="2000" dirty="0" smtClean="0"/>
          </a:p>
          <a:p>
            <a:r>
              <a:rPr lang="en-US" sz="2200" b="1" dirty="0" smtClean="0"/>
              <a:t>Dene’ V. Alexander, </a:t>
            </a:r>
            <a:r>
              <a:rPr lang="en-US" sz="2200" b="1" dirty="0"/>
              <a:t>Title VI Officer (Western MPO/RPOs</a:t>
            </a:r>
            <a:r>
              <a:rPr lang="en-US" sz="2200" b="1" dirty="0" smtClean="0"/>
              <a:t>)</a:t>
            </a:r>
          </a:p>
          <a:p>
            <a:pPr lvl="1"/>
            <a:r>
              <a:rPr lang="en-US" sz="2000" dirty="0" smtClean="0">
                <a:hlinkClick r:id="rId4"/>
              </a:rPr>
              <a:t>dalexander2@ncdot.gov</a:t>
            </a:r>
            <a:endParaRPr lang="en-US" sz="2000" dirty="0" smtClean="0"/>
          </a:p>
          <a:p>
            <a:pPr lvl="1"/>
            <a:r>
              <a:rPr lang="en-US" sz="2000" dirty="0" smtClean="0"/>
              <a:t>919-508-1830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1822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1506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Nondiscrimination in the Federal-Aid Program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Title VI TCC/TAC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2024062"/>
            <a:ext cx="8229600" cy="4514850"/>
          </a:xfrm>
        </p:spPr>
        <p:txBody>
          <a:bodyPr/>
          <a:lstStyle/>
          <a:p>
            <a:r>
              <a:rPr lang="en-US" sz="3000" dirty="0">
                <a:solidFill>
                  <a:schemeClr val="tx1"/>
                </a:solidFill>
              </a:rPr>
              <a:t>Nondiscrimination denotes the absence of disparate treatment or impact in federally-assisted programs and activities.</a:t>
            </a:r>
          </a:p>
          <a:p>
            <a:r>
              <a:rPr lang="en-US" sz="3000" dirty="0">
                <a:solidFill>
                  <a:schemeClr val="tx1"/>
                </a:solidFill>
              </a:rPr>
              <a:t>The Title VI/Nondiscrimination Program is governed by: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Title VI of the Civil Rights Act of 1964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1987 Civil Rights Restoration Act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Other related nondiscrimination authorities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606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9479"/>
            <a:ext cx="8229600" cy="1143000"/>
          </a:xfrm>
        </p:spPr>
        <p:txBody>
          <a:bodyPr/>
          <a:lstStyle/>
          <a:p>
            <a:r>
              <a:rPr lang="en-US" sz="3500" dirty="0">
                <a:solidFill>
                  <a:schemeClr val="tx1"/>
                </a:solidFill>
              </a:rPr>
              <a:t>Title VI of the Civil Rights Act of 1964  </a:t>
            </a:r>
            <a:r>
              <a:rPr lang="en-US" sz="3500" dirty="0" smtClean="0">
                <a:solidFill>
                  <a:schemeClr val="tx1"/>
                </a:solidFill>
              </a:rPr>
              <a:t/>
            </a:r>
            <a:br>
              <a:rPr lang="en-US" sz="3500" dirty="0" smtClean="0">
                <a:solidFill>
                  <a:schemeClr val="tx1"/>
                </a:solidFill>
              </a:rPr>
            </a:br>
            <a:r>
              <a:rPr lang="en-US" sz="2500" dirty="0" smtClean="0">
                <a:solidFill>
                  <a:schemeClr val="tx1"/>
                </a:solidFill>
              </a:rPr>
              <a:t>42 </a:t>
            </a:r>
            <a:r>
              <a:rPr lang="en-US" sz="2500" dirty="0">
                <a:solidFill>
                  <a:schemeClr val="tx1"/>
                </a:solidFill>
              </a:rPr>
              <a:t>United States Code (U.S.C</a:t>
            </a:r>
            <a:r>
              <a:rPr lang="en-US" sz="2500" dirty="0" smtClean="0">
                <a:solidFill>
                  <a:schemeClr val="tx1"/>
                </a:solidFill>
              </a:rPr>
              <a:t>.)§2000d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Title VI TCC/TAC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1" y="1884181"/>
            <a:ext cx="8229600" cy="4514850"/>
          </a:xfrm>
        </p:spPr>
        <p:txBody>
          <a:bodyPr/>
          <a:lstStyle/>
          <a:p>
            <a:r>
              <a:rPr lang="en-US" sz="3000" dirty="0" smtClean="0">
                <a:solidFill>
                  <a:schemeClr val="tx1"/>
                </a:solidFill>
              </a:rPr>
              <a:t>Title VI is federal law and it states</a:t>
            </a:r>
            <a:r>
              <a:rPr lang="en-US" sz="3000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sz="3000" dirty="0">
                <a:solidFill>
                  <a:schemeClr val="tx1"/>
                </a:solidFill>
              </a:rPr>
              <a:t>No </a:t>
            </a:r>
            <a:r>
              <a:rPr lang="en-US" sz="3000" u="sng" dirty="0">
                <a:solidFill>
                  <a:schemeClr val="tx1"/>
                </a:solidFill>
              </a:rPr>
              <a:t>person</a:t>
            </a:r>
            <a:r>
              <a:rPr lang="en-US" sz="3000" dirty="0">
                <a:solidFill>
                  <a:schemeClr val="tx1"/>
                </a:solidFill>
              </a:rPr>
              <a:t> in the United States shall on the ground of </a:t>
            </a:r>
            <a:r>
              <a:rPr lang="en-US" sz="3000" u="sng" dirty="0">
                <a:solidFill>
                  <a:schemeClr val="tx1"/>
                </a:solidFill>
              </a:rPr>
              <a:t>race</a:t>
            </a:r>
            <a:r>
              <a:rPr lang="en-US" sz="3000" dirty="0">
                <a:solidFill>
                  <a:schemeClr val="tx1"/>
                </a:solidFill>
              </a:rPr>
              <a:t>, </a:t>
            </a:r>
            <a:r>
              <a:rPr lang="en-US" sz="3000" u="sng" dirty="0">
                <a:solidFill>
                  <a:schemeClr val="tx1"/>
                </a:solidFill>
              </a:rPr>
              <a:t>color</a:t>
            </a:r>
            <a:r>
              <a:rPr lang="en-US" sz="3000" dirty="0">
                <a:solidFill>
                  <a:schemeClr val="tx1"/>
                </a:solidFill>
              </a:rPr>
              <a:t>, or </a:t>
            </a:r>
            <a:r>
              <a:rPr lang="en-US" sz="3000" u="sng" dirty="0">
                <a:solidFill>
                  <a:schemeClr val="tx1"/>
                </a:solidFill>
              </a:rPr>
              <a:t>national origin </a:t>
            </a:r>
            <a:r>
              <a:rPr lang="en-US" sz="3000" dirty="0">
                <a:solidFill>
                  <a:schemeClr val="tx1"/>
                </a:solidFill>
              </a:rPr>
              <a:t>be excluded from participation in, be denied the benefits of, or be subjected to discrimination under any </a:t>
            </a:r>
            <a:r>
              <a:rPr lang="en-US" sz="3000" u="sng" dirty="0">
                <a:solidFill>
                  <a:schemeClr val="tx1"/>
                </a:solidFill>
              </a:rPr>
              <a:t>program</a:t>
            </a:r>
            <a:r>
              <a:rPr lang="en-US" sz="3000" dirty="0">
                <a:solidFill>
                  <a:schemeClr val="tx1"/>
                </a:solidFill>
              </a:rPr>
              <a:t> or </a:t>
            </a:r>
            <a:r>
              <a:rPr lang="en-US" sz="3000" u="sng" dirty="0">
                <a:solidFill>
                  <a:schemeClr val="tx1"/>
                </a:solidFill>
              </a:rPr>
              <a:t>activity</a:t>
            </a:r>
            <a:r>
              <a:rPr lang="en-US" sz="3000" dirty="0">
                <a:solidFill>
                  <a:schemeClr val="tx1"/>
                </a:solidFill>
              </a:rPr>
              <a:t> receiving </a:t>
            </a:r>
            <a:r>
              <a:rPr lang="en-US" sz="3000" u="sng" dirty="0">
                <a:solidFill>
                  <a:schemeClr val="tx1"/>
                </a:solidFill>
              </a:rPr>
              <a:t>Federal financial assistance</a:t>
            </a:r>
            <a:r>
              <a:rPr lang="en-US" sz="3000" dirty="0" smtClean="0">
                <a:solidFill>
                  <a:schemeClr val="tx1"/>
                </a:solidFill>
              </a:rPr>
              <a:t>.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75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6046"/>
            <a:ext cx="8229600" cy="1143000"/>
          </a:xfrm>
        </p:spPr>
        <p:txBody>
          <a:bodyPr/>
          <a:lstStyle/>
          <a:p>
            <a:r>
              <a:rPr lang="en-US" sz="3500" dirty="0">
                <a:solidFill>
                  <a:schemeClr val="tx1"/>
                </a:solidFill>
              </a:rPr>
              <a:t>The 1987 Civil Rights Restoration Act </a:t>
            </a:r>
            <a:r>
              <a:rPr lang="en-US" sz="3500" dirty="0" smtClean="0">
                <a:solidFill>
                  <a:schemeClr val="tx1"/>
                </a:solidFill>
              </a:rPr>
              <a:t/>
            </a:r>
            <a:br>
              <a:rPr lang="en-US" sz="3500" dirty="0" smtClean="0">
                <a:solidFill>
                  <a:schemeClr val="tx1"/>
                </a:solidFill>
              </a:rPr>
            </a:br>
            <a:r>
              <a:rPr lang="en-US" sz="2500" dirty="0" smtClean="0">
                <a:solidFill>
                  <a:schemeClr val="tx1"/>
                </a:solidFill>
              </a:rPr>
              <a:t>42 </a:t>
            </a:r>
            <a:r>
              <a:rPr lang="en-US" sz="2500" dirty="0">
                <a:solidFill>
                  <a:schemeClr val="tx1"/>
                </a:solidFill>
              </a:rPr>
              <a:t>U.S.C</a:t>
            </a:r>
            <a:r>
              <a:rPr lang="en-US" sz="2500" dirty="0" smtClean="0">
                <a:solidFill>
                  <a:schemeClr val="tx1"/>
                </a:solidFill>
              </a:rPr>
              <a:t>.§2000d-4a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Title VI TCC/TAC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1" y="1841500"/>
            <a:ext cx="8229600" cy="4514850"/>
          </a:xfrm>
        </p:spPr>
        <p:txBody>
          <a:bodyPr/>
          <a:lstStyle/>
          <a:p>
            <a:r>
              <a:rPr lang="en-US" sz="3000" dirty="0">
                <a:solidFill>
                  <a:schemeClr val="tx1"/>
                </a:solidFill>
              </a:rPr>
              <a:t>Direct response to </a:t>
            </a:r>
            <a:r>
              <a:rPr lang="en-US" sz="3000" u="sng" dirty="0">
                <a:solidFill>
                  <a:schemeClr val="tx1"/>
                </a:solidFill>
              </a:rPr>
              <a:t>Grove City College v. </a:t>
            </a:r>
            <a:r>
              <a:rPr lang="en-US" sz="3000" u="sng" dirty="0" smtClean="0">
                <a:solidFill>
                  <a:schemeClr val="tx1"/>
                </a:solidFill>
              </a:rPr>
              <a:t>Bell</a:t>
            </a:r>
            <a:r>
              <a:rPr lang="en-US" sz="3000" dirty="0" smtClean="0">
                <a:solidFill>
                  <a:schemeClr val="tx1"/>
                </a:solidFill>
              </a:rPr>
              <a:t>, 465 </a:t>
            </a:r>
            <a:r>
              <a:rPr lang="en-US" sz="3000" dirty="0">
                <a:solidFill>
                  <a:schemeClr val="tx1"/>
                </a:solidFill>
              </a:rPr>
              <a:t>U.S. 555 (1984</a:t>
            </a:r>
            <a:r>
              <a:rPr lang="en-US" sz="3000" dirty="0" smtClean="0">
                <a:solidFill>
                  <a:schemeClr val="tx1"/>
                </a:solidFill>
              </a:rPr>
              <a:t>)</a:t>
            </a:r>
            <a:endParaRPr lang="en-US" sz="3000" dirty="0">
              <a:solidFill>
                <a:schemeClr val="tx1"/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Restored the original intent of Title VI to include all programs and activities of Federal-aid recipients and contractors whether federally funded or not</a:t>
            </a:r>
          </a:p>
          <a:p>
            <a:r>
              <a:rPr lang="en-US" sz="3000" dirty="0" smtClean="0">
                <a:solidFill>
                  <a:schemeClr val="tx1"/>
                </a:solidFill>
              </a:rPr>
              <a:t>Local, state- </a:t>
            </a:r>
            <a:r>
              <a:rPr lang="en-US" sz="3000" dirty="0">
                <a:solidFill>
                  <a:schemeClr val="tx1"/>
                </a:solidFill>
              </a:rPr>
              <a:t>or federally-assisted activities of </a:t>
            </a:r>
            <a:r>
              <a:rPr lang="en-US" sz="3000" dirty="0" smtClean="0">
                <a:solidFill>
                  <a:schemeClr val="tx1"/>
                </a:solidFill>
              </a:rPr>
              <a:t>federal-aid RPO/MPOs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>
                <a:solidFill>
                  <a:schemeClr val="tx1"/>
                </a:solidFill>
              </a:rPr>
              <a:t>Other </a:t>
            </a:r>
            <a:r>
              <a:rPr lang="en-US" sz="3300" i="1" dirty="0">
                <a:solidFill>
                  <a:schemeClr val="tx1"/>
                </a:solidFill>
              </a:rPr>
              <a:t>related</a:t>
            </a:r>
            <a:r>
              <a:rPr lang="en-US" sz="3300" dirty="0">
                <a:solidFill>
                  <a:schemeClr val="tx1"/>
                </a:solidFill>
              </a:rPr>
              <a:t> Nondiscrimination Authorities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Title VI TCC/TAC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606704"/>
            <a:ext cx="8342416" cy="4749646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1973 </a:t>
            </a:r>
            <a:r>
              <a:rPr lang="en-US" sz="2000" dirty="0">
                <a:solidFill>
                  <a:schemeClr val="tx1"/>
                </a:solidFill>
              </a:rPr>
              <a:t>Federal-Aid Highway Act </a:t>
            </a:r>
            <a:r>
              <a:rPr lang="en-US" sz="2000" b="1" dirty="0">
                <a:solidFill>
                  <a:schemeClr val="tx1"/>
                </a:solidFill>
              </a:rPr>
              <a:t>(sex)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Age </a:t>
            </a:r>
            <a:r>
              <a:rPr lang="en-US" sz="2000" dirty="0">
                <a:solidFill>
                  <a:schemeClr val="tx1"/>
                </a:solidFill>
              </a:rPr>
              <a:t>Discrimination </a:t>
            </a:r>
            <a:r>
              <a:rPr lang="en-US" sz="2000" dirty="0" smtClean="0">
                <a:solidFill>
                  <a:schemeClr val="tx1"/>
                </a:solidFill>
              </a:rPr>
              <a:t>Act of 1975 </a:t>
            </a:r>
            <a:r>
              <a:rPr lang="en-US" sz="2000" b="1" dirty="0" smtClean="0">
                <a:solidFill>
                  <a:schemeClr val="tx1"/>
                </a:solidFill>
              </a:rPr>
              <a:t>(age)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Section 504 of the 1973 Rehabilitation Act; and The Americans with Disabilities Act (ADA) of 1990 </a:t>
            </a:r>
            <a:r>
              <a:rPr lang="en-US" sz="2000" b="1" dirty="0">
                <a:solidFill>
                  <a:schemeClr val="tx1"/>
                </a:solidFill>
              </a:rPr>
              <a:t>(disability)</a:t>
            </a:r>
          </a:p>
          <a:p>
            <a:r>
              <a:rPr lang="en-US" sz="2000" dirty="0">
                <a:solidFill>
                  <a:schemeClr val="tx1"/>
                </a:solidFill>
              </a:rPr>
              <a:t>Uniform Act of 1970 (persons displaced &amp; property acquired)</a:t>
            </a:r>
          </a:p>
          <a:p>
            <a:r>
              <a:rPr lang="en-US" sz="2000" dirty="0">
                <a:solidFill>
                  <a:schemeClr val="tx1"/>
                </a:solidFill>
              </a:rPr>
              <a:t>Executive Order 12898 on Environmental Justice </a:t>
            </a:r>
            <a:r>
              <a:rPr lang="en-US" sz="2000" b="1" dirty="0">
                <a:solidFill>
                  <a:schemeClr val="tx1"/>
                </a:solidFill>
              </a:rPr>
              <a:t>(EJ</a:t>
            </a:r>
            <a:r>
              <a:rPr lang="en-US" sz="2000" b="1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DOT Order 5610.2a; FHWA Order 6640.23A; FTA Circular 4703.1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Executive Order 13166 on Limited English Proficiency </a:t>
            </a:r>
            <a:r>
              <a:rPr lang="en-US" sz="2000" b="1" dirty="0">
                <a:solidFill>
                  <a:schemeClr val="tx1"/>
                </a:solidFill>
              </a:rPr>
              <a:t>(LEP</a:t>
            </a:r>
            <a:r>
              <a:rPr lang="en-US" sz="2000" b="1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LEP Guidance for DOT </a:t>
            </a:r>
            <a:r>
              <a:rPr lang="en-US" sz="1600" dirty="0" smtClean="0">
                <a:solidFill>
                  <a:schemeClr val="tx1"/>
                </a:solidFill>
              </a:rPr>
              <a:t>Recipients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NCDOT Title VI oversight responsibilities of MPO/RPOs stipulated in: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49 C.F.R. 21 – DOT Title VI Regulation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23 C.F.R. 200 – FHWA Title VI Program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FTA Circular C 4702.1B (Title VI)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11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is Discrimination?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Title VI TCC/TAC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Federal Highway Administration (FHWA):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That act (action or inaction), whether intentional or unintentional, through which a person in the United States solely because of </a:t>
            </a:r>
            <a:r>
              <a:rPr lang="en-US" sz="2000" b="1" dirty="0">
                <a:solidFill>
                  <a:schemeClr val="tx1"/>
                </a:solidFill>
              </a:rPr>
              <a:t>race, color, national origin, sex, age, or disability</a:t>
            </a:r>
            <a:r>
              <a:rPr lang="en-US" sz="2000" dirty="0">
                <a:solidFill>
                  <a:schemeClr val="tx1"/>
                </a:solidFill>
              </a:rPr>
              <a:t> is subjected to disparate treatment or impact, in any program or activity </a:t>
            </a:r>
            <a:r>
              <a:rPr lang="en-US" sz="2000" b="1" dirty="0">
                <a:solidFill>
                  <a:schemeClr val="tx1"/>
                </a:solidFill>
              </a:rPr>
              <a:t>receiving</a:t>
            </a:r>
            <a:r>
              <a:rPr lang="en-US" sz="2000" dirty="0">
                <a:solidFill>
                  <a:schemeClr val="tx1"/>
                </a:solidFill>
              </a:rPr>
              <a:t> Federal financial assistance from FHWA under 23 U.S.C.</a:t>
            </a:r>
          </a:p>
          <a:p>
            <a:r>
              <a:rPr lang="en-US" sz="2000" dirty="0">
                <a:solidFill>
                  <a:schemeClr val="tx1"/>
                </a:solidFill>
              </a:rPr>
              <a:t>Federal Transit Administration (FTA):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Any action or inaction, whether intentional or unintentional, in any program or activity of a Federal aid </a:t>
            </a:r>
            <a:r>
              <a:rPr lang="en-US" sz="2000" b="1" dirty="0">
                <a:solidFill>
                  <a:schemeClr val="tx1"/>
                </a:solidFill>
              </a:rPr>
              <a:t>recipient, </a:t>
            </a:r>
            <a:r>
              <a:rPr lang="en-US" sz="2000" b="1" dirty="0" err="1">
                <a:solidFill>
                  <a:schemeClr val="tx1"/>
                </a:solidFill>
              </a:rPr>
              <a:t>subrecipient</a:t>
            </a:r>
            <a:r>
              <a:rPr lang="en-US" sz="2000" dirty="0">
                <a:solidFill>
                  <a:schemeClr val="tx1"/>
                </a:solidFill>
              </a:rPr>
              <a:t>, or contractor that results in disparate treatment, disparate impact, </a:t>
            </a:r>
            <a:r>
              <a:rPr lang="en-US" sz="2000" u="sng" dirty="0">
                <a:solidFill>
                  <a:schemeClr val="tx1"/>
                </a:solidFill>
              </a:rPr>
              <a:t>or perpetuating the effects of prior discrimination</a:t>
            </a:r>
            <a:r>
              <a:rPr lang="en-US" sz="2000" dirty="0">
                <a:solidFill>
                  <a:schemeClr val="tx1"/>
                </a:solidFill>
              </a:rPr>
              <a:t> based on </a:t>
            </a:r>
            <a:r>
              <a:rPr lang="en-US" sz="2000" b="1" dirty="0">
                <a:solidFill>
                  <a:schemeClr val="tx1"/>
                </a:solidFill>
              </a:rPr>
              <a:t>race, color, national origin, sex, age, creed, or disability</a:t>
            </a:r>
            <a:r>
              <a:rPr lang="en-US" sz="2000" dirty="0">
                <a:solidFill>
                  <a:schemeClr val="tx1"/>
                </a:solidFill>
              </a:rPr>
              <a:t>. (ADA/Section 504; 49 USC 5332)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037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Basic Title VI Program Checklist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Title VI TCC/TAC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1" y="1635579"/>
            <a:ext cx="8229600" cy="451485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Sign Standard U.S. DOT Title </a:t>
            </a:r>
            <a:r>
              <a:rPr lang="en-US" sz="2800" dirty="0">
                <a:solidFill>
                  <a:schemeClr val="tx1"/>
                </a:solidFill>
              </a:rPr>
              <a:t>VI </a:t>
            </a:r>
            <a:r>
              <a:rPr lang="en-US" sz="2800" dirty="0" smtClean="0">
                <a:solidFill>
                  <a:schemeClr val="tx1"/>
                </a:solidFill>
              </a:rPr>
              <a:t>Assurances</a:t>
            </a:r>
            <a:endParaRPr lang="en-US" sz="2800" dirty="0">
              <a:solidFill>
                <a:schemeClr val="tx1"/>
              </a:solidFill>
            </a:endParaRPr>
          </a:p>
          <a:p>
            <a:pPr lvl="1"/>
            <a:r>
              <a:rPr lang="en-US" sz="2500" dirty="0" smtClean="0">
                <a:solidFill>
                  <a:schemeClr val="tx1"/>
                </a:solidFill>
              </a:rPr>
              <a:t>Update if change in CAO</a:t>
            </a:r>
          </a:p>
          <a:p>
            <a:r>
              <a:rPr lang="en-US" sz="2800" dirty="0">
                <a:solidFill>
                  <a:schemeClr val="tx1"/>
                </a:solidFill>
              </a:rPr>
              <a:t>Contracting </a:t>
            </a:r>
            <a:r>
              <a:rPr lang="en-US" sz="2800" dirty="0" smtClean="0">
                <a:solidFill>
                  <a:schemeClr val="tx1"/>
                </a:solidFill>
              </a:rPr>
              <a:t>Obligations</a:t>
            </a:r>
          </a:p>
          <a:p>
            <a:pPr lvl="1"/>
            <a:r>
              <a:rPr lang="en-US" sz="2500" dirty="0" smtClean="0">
                <a:solidFill>
                  <a:schemeClr val="tx1"/>
                </a:solidFill>
              </a:rPr>
              <a:t># 2 of Title VI Assurances (pre-award)</a:t>
            </a:r>
          </a:p>
          <a:p>
            <a:pPr lvl="1"/>
            <a:r>
              <a:rPr lang="en-US" sz="2500" dirty="0" smtClean="0">
                <a:solidFill>
                  <a:schemeClr val="tx1"/>
                </a:solidFill>
              </a:rPr>
              <a:t>Appendices A-E (post</a:t>
            </a:r>
            <a:r>
              <a:rPr lang="en-US" sz="2500" dirty="0" smtClean="0">
                <a:solidFill>
                  <a:schemeClr val="accent3"/>
                </a:solidFill>
              </a:rPr>
              <a:t>-</a:t>
            </a:r>
            <a:r>
              <a:rPr lang="en-US" sz="2500" dirty="0" smtClean="0">
                <a:solidFill>
                  <a:schemeClr val="tx1"/>
                </a:solidFill>
              </a:rPr>
              <a:t>award)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Sign Nondiscrimination Agreement</a:t>
            </a:r>
          </a:p>
          <a:p>
            <a:pPr lvl="1"/>
            <a:r>
              <a:rPr lang="en-US" sz="2500" dirty="0">
                <a:solidFill>
                  <a:schemeClr val="tx1"/>
                </a:solidFill>
              </a:rPr>
              <a:t>Agreement between NCDOT and its </a:t>
            </a:r>
            <a:r>
              <a:rPr lang="en-US" sz="2500" dirty="0" err="1" smtClean="0">
                <a:solidFill>
                  <a:schemeClr val="tx1"/>
                </a:solidFill>
              </a:rPr>
              <a:t>subrecipients</a:t>
            </a:r>
            <a:r>
              <a:rPr lang="en-US" sz="2500" dirty="0">
                <a:solidFill>
                  <a:schemeClr val="tx1"/>
                </a:solidFill>
              </a:rPr>
              <a:t>, signed by the </a:t>
            </a:r>
            <a:r>
              <a:rPr lang="en-US" sz="2500" dirty="0" smtClean="0">
                <a:solidFill>
                  <a:schemeClr val="tx1"/>
                </a:solidFill>
              </a:rPr>
              <a:t>subrecipient</a:t>
            </a:r>
          </a:p>
          <a:p>
            <a:pPr lvl="1"/>
            <a:r>
              <a:rPr lang="en-US" sz="2500" dirty="0">
                <a:solidFill>
                  <a:schemeClr val="tx1"/>
                </a:solidFill>
              </a:rPr>
              <a:t>Recognized by FHWA Headquarters Civil Rights (HCR) as a good </a:t>
            </a:r>
            <a:r>
              <a:rPr lang="en-US" sz="2500" dirty="0" smtClean="0">
                <a:solidFill>
                  <a:schemeClr val="tx1"/>
                </a:solidFill>
              </a:rPr>
              <a:t>practice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214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>
                <a:solidFill>
                  <a:schemeClr val="tx1"/>
                </a:solidFill>
              </a:rPr>
              <a:t>Basic Title VI Program </a:t>
            </a:r>
            <a:r>
              <a:rPr lang="en-US" sz="3800" dirty="0" smtClean="0">
                <a:solidFill>
                  <a:schemeClr val="tx1"/>
                </a:solidFill>
              </a:rPr>
              <a:t>Checklist cont</a:t>
            </a:r>
            <a:r>
              <a:rPr lang="en-US" sz="3800" dirty="0" smtClean="0"/>
              <a:t>.</a:t>
            </a:r>
            <a:endParaRPr lang="en-US" sz="3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Title VI TCC/TAC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1" y="1612900"/>
            <a:ext cx="8229600" cy="4514850"/>
          </a:xfrm>
        </p:spPr>
        <p:txBody>
          <a:bodyPr/>
          <a:lstStyle/>
          <a:p>
            <a:r>
              <a:rPr lang="en-US" sz="3000" dirty="0" smtClean="0">
                <a:solidFill>
                  <a:schemeClr val="tx1"/>
                </a:solidFill>
              </a:rPr>
              <a:t>Identify a Title VI Coordinator</a:t>
            </a:r>
          </a:p>
          <a:p>
            <a:pPr lvl="2"/>
            <a:r>
              <a:rPr lang="en-US" sz="2100" cap="all" dirty="0" smtClean="0">
                <a:solidFill>
                  <a:schemeClr val="tx1"/>
                </a:solidFill>
              </a:rPr>
              <a:t>Allen </a:t>
            </a:r>
            <a:r>
              <a:rPr lang="en-US" sz="2100" cap="all" dirty="0" err="1" smtClean="0">
                <a:solidFill>
                  <a:schemeClr val="tx1"/>
                </a:solidFill>
              </a:rPr>
              <a:t>serkin</a:t>
            </a:r>
            <a:r>
              <a:rPr lang="en-US" sz="2100" cap="all" dirty="0" smtClean="0">
                <a:solidFill>
                  <a:schemeClr val="tx1"/>
                </a:solidFill>
              </a:rPr>
              <a:t>, CFRPO </a:t>
            </a:r>
            <a:r>
              <a:rPr lang="en-US" sz="2100" cap="all" dirty="0" smtClean="0">
                <a:solidFill>
                  <a:schemeClr val="tx1"/>
                </a:solidFill>
              </a:rPr>
              <a:t>Director</a:t>
            </a:r>
          </a:p>
          <a:p>
            <a:r>
              <a:rPr lang="en-US" sz="3000" dirty="0" smtClean="0">
                <a:solidFill>
                  <a:schemeClr val="tx1"/>
                </a:solidFill>
              </a:rPr>
              <a:t>Submit a Title VI Program Plan </a:t>
            </a:r>
          </a:p>
          <a:p>
            <a:r>
              <a:rPr lang="en-US" sz="3000" dirty="0" smtClean="0">
                <a:solidFill>
                  <a:schemeClr val="tx1"/>
                </a:solidFill>
              </a:rPr>
              <a:t>Discrimination Complaints</a:t>
            </a:r>
          </a:p>
          <a:p>
            <a:r>
              <a:rPr lang="en-US" sz="3000" dirty="0" smtClean="0">
                <a:solidFill>
                  <a:schemeClr val="tx1"/>
                </a:solidFill>
              </a:rPr>
              <a:t>Language Assistance/LEP Plan</a:t>
            </a:r>
          </a:p>
          <a:p>
            <a:r>
              <a:rPr lang="en-US" sz="3000" dirty="0" smtClean="0">
                <a:solidFill>
                  <a:schemeClr val="tx1"/>
                </a:solidFill>
              </a:rPr>
              <a:t>Submit Title VI Reports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Accomplishments/challenges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058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>
                <a:solidFill>
                  <a:schemeClr val="tx1"/>
                </a:solidFill>
              </a:rPr>
              <a:t>Basic Title VI Program Checklist cont.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Title VI TCC/TAC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612900"/>
            <a:ext cx="8229600" cy="45148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Acknowledgment Form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Distribute annually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New employees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Compliance Reviews</a:t>
            </a:r>
          </a:p>
          <a:p>
            <a:pPr lvl="1"/>
            <a:r>
              <a:rPr lang="en-US" sz="2500" dirty="0">
                <a:solidFill>
                  <a:schemeClr val="tx1"/>
                </a:solidFill>
              </a:rPr>
              <a:t>Preliminary Analysis</a:t>
            </a:r>
          </a:p>
          <a:p>
            <a:pPr lvl="1"/>
            <a:r>
              <a:rPr lang="en-US" sz="2500" dirty="0" smtClean="0">
                <a:solidFill>
                  <a:schemeClr val="tx1"/>
                </a:solidFill>
              </a:rPr>
              <a:t>On-site Verification</a:t>
            </a:r>
          </a:p>
          <a:p>
            <a:pPr lvl="1"/>
            <a:r>
              <a:rPr lang="en-US" sz="2500" dirty="0" smtClean="0">
                <a:solidFill>
                  <a:schemeClr val="tx1"/>
                </a:solidFill>
              </a:rPr>
              <a:t>Compliance Determination (review report)</a:t>
            </a:r>
          </a:p>
          <a:p>
            <a:pPr lvl="1"/>
            <a:r>
              <a:rPr lang="en-US" sz="2500" dirty="0" smtClean="0">
                <a:solidFill>
                  <a:schemeClr val="tx1"/>
                </a:solidFill>
              </a:rPr>
              <a:t>Corrective Actions - Deficiencies </a:t>
            </a:r>
            <a:r>
              <a:rPr lang="en-US" sz="2500" dirty="0">
                <a:solidFill>
                  <a:schemeClr val="tx1"/>
                </a:solidFill>
              </a:rPr>
              <a:t>(90 days</a:t>
            </a:r>
            <a:r>
              <a:rPr lang="en-US" sz="25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221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itle VI TAC-TCC Training Presentation" id="{48A85F7F-B5B2-4F9B-BC80-3F7F4CAB0E56}" vid="{F0FEB620-9C04-4D5C-AE6A-43C669346B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523fd3740241199a34d402e63771f7 xmlns="084f7c45-40c1-4552-b9db-b0297b44ff26">
      <Terms xmlns="http://schemas.microsoft.com/office/infopath/2007/PartnerControls"/>
    </da523fd3740241199a34d402e63771f7>
    <Category xmlns="bb67b8f7-63b1-4dd1-bd7f-43855ae83e4d">Powerpoint Templates</Category>
    <ImageCreateDate xmlns="BB67B8F7-63B1-4DD1-BD7F-43855AE83E4D" xsi:nil="true"/>
    <p9e26a8c28404ce9b38fa889d42538da xmlns="084f7c45-40c1-4552-b9db-b0297b44ff26">
      <Terms xmlns="http://schemas.microsoft.com/office/infopath/2007/PartnerControls"/>
    </p9e26a8c28404ce9b38fa889d42538da>
    <TaxCatchAll xmlns="084f7c45-40c1-4552-b9db-b0297b44ff26"/>
    <_dlc_DocId xmlns="725b9b1f-91c5-4804-815f-3b5f0ffb0426">INSIDE-161-15</_dlc_DocId>
    <_dlc_DocIdUrl xmlns="725b9b1f-91c5-4804-815f-3b5f0ffb0426">
      <Url>https://inside.ncdot.gov/Business/_layouts/15/DocIdRedir.aspx?ID=INSIDE-161-15</Url>
      <Description>INSIDE-161-15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SharedContentType xmlns="Microsoft.SharePoint.Taxonomy.ContentTypeSync" SourceId="7ef604a7-ebc4-47af-96e9-7f1ad444f50a" ContentTypeId="0x0101009148F5A04DDD49CBA7127AADA5FB792B00AADE34325A8B49CDA8BB4DB53328F214" PreviousValue="false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EE7069B8A6D6C641B3CB665A60392103" ma:contentTypeVersion="25" ma:contentTypeDescription="Upload an image." ma:contentTypeScope="" ma:versionID="5bd420e1fa929b6cde1499e98b1774b5">
  <xsd:schema xmlns:xsd="http://www.w3.org/2001/XMLSchema" xmlns:xs="http://www.w3.org/2001/XMLSchema" xmlns:p="http://schemas.microsoft.com/office/2006/metadata/properties" xmlns:ns1="http://schemas.microsoft.com/sharepoint/v3" xmlns:ns2="BB67B8F7-63B1-4DD1-BD7F-43855AE83E4D" xmlns:ns4="084f7c45-40c1-4552-b9db-b0297b44ff26" xmlns:ns5="bb67b8f7-63b1-4dd1-bd7f-43855ae83e4d" xmlns:ns6="725b9b1f-91c5-4804-815f-3b5f0ffb0426" targetNamespace="http://schemas.microsoft.com/office/2006/metadata/properties" ma:root="true" ma:fieldsID="f24342260d08b0ad072318ae26edee85" ns1:_="" ns2:_="" ns4:_="" ns5:_="" ns6:_="">
    <xsd:import namespace="http://schemas.microsoft.com/sharepoint/v3"/>
    <xsd:import namespace="BB67B8F7-63B1-4DD1-BD7F-43855AE83E4D"/>
    <xsd:import namespace="084f7c45-40c1-4552-b9db-b0297b44ff26"/>
    <xsd:import namespace="bb67b8f7-63b1-4dd1-bd7f-43855ae83e4d"/>
    <xsd:import namespace="725b9b1f-91c5-4804-815f-3b5f0ffb0426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4:TaxCatchAll" minOccurs="0"/>
                <xsd:element ref="ns4:da523fd3740241199a34d402e63771f7" minOccurs="0"/>
                <xsd:element ref="ns5:Category"/>
                <xsd:element ref="ns4:p9e26a8c28404ce9b38fa889d42538da" minOccurs="0"/>
                <xsd:element ref="ns6:_dlc_DocId" minOccurs="0"/>
                <xsd:element ref="ns6:_dlc_DocIdUrl" minOccurs="0"/>
                <xsd:element ref="ns6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7B8F7-63B1-4DD1-BD7F-43855AE83E4D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4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f7c45-40c1-4552-b9db-b0297b44ff26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a9ba5-cf43-4263-9f56-a029298e0666}" ma:internalName="TaxCatchAll" ma:showField="CatchAllData" ma:web="725b9b1f-91c5-4804-815f-3b5f0ffb04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a523fd3740241199a34d402e63771f7" ma:index="27" nillable="true" ma:taxonomy="true" ma:internalName="da523fd3740241199a34d402e63771f7" ma:taxonomyFieldName="Data_x0020_Security_x0020_Classification" ma:displayName="Data Security Classification" ma:default="" ma:fieldId="{da523fd3-7402-4119-9a34-d402e63771f7}" ma:sspId="7ef604a7-ebc4-47af-96e9-7f1ad444f50a" ma:termSetId="191f5913-cb04-4caa-b768-2dce4110a1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9e26a8c28404ce9b38fa889d42538da" ma:index="30" nillable="true" ma:taxonomy="true" ma:internalName="p9e26a8c28404ce9b38fa889d42538da" ma:taxonomyFieldName="Business_x0020_Content_x0020_Type" ma:displayName="Business Content Type" ma:default="" ma:fieldId="{99e26a8c-2840-4ce9-b38f-a889d42538da}" ma:sspId="7ef604a7-ebc4-47af-96e9-7f1ad444f50a" ma:termSetId="2ff7b169-9fb2-40a6-ac65-07cdb4f286f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7b8f7-63b1-4dd1-bd7f-43855ae83e4d" elementFormDefault="qualified">
    <xsd:import namespace="http://schemas.microsoft.com/office/2006/documentManagement/types"/>
    <xsd:import namespace="http://schemas.microsoft.com/office/infopath/2007/PartnerControls"/>
    <xsd:element name="Category" ma:index="29" ma:displayName="Category" ma:format="Dropdown" ma:internalName="Category">
      <xsd:simpleType>
        <xsd:restriction base="dms:Choice">
          <xsd:enumeration value="Powerpoint Templates"/>
          <xsd:enumeration value="Content Template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5b9b1f-91c5-4804-815f-3b5f0ffb0426" elementFormDefault="qualified">
    <xsd:import namespace="http://schemas.microsoft.com/office/2006/documentManagement/types"/>
    <xsd:import namespace="http://schemas.microsoft.com/office/infopath/2007/PartnerControls"/>
    <xsd:element name="_dlc_DocId" ma:index="3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DC4630-270D-46C0-A49F-98B7CB7315F5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sharepoint/v3"/>
    <ds:schemaRef ds:uri="http://schemas.microsoft.com/office/infopath/2007/PartnerControls"/>
    <ds:schemaRef ds:uri="725b9b1f-91c5-4804-815f-3b5f0ffb0426"/>
    <ds:schemaRef ds:uri="bb67b8f7-63b1-4dd1-bd7f-43855ae83e4d"/>
    <ds:schemaRef ds:uri="084f7c45-40c1-4552-b9db-b0297b44ff26"/>
    <ds:schemaRef ds:uri="BB67B8F7-63B1-4DD1-BD7F-43855AE83E4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2B616C0-77A5-4E4D-B8A6-7A18F25518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72FD26-D5C4-4095-9D68-90E5DE7B63E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C776FEB-8B64-4BA2-B53C-8C3BC741002D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EA84BA48-11F1-4178-AB9F-EAFA364EE8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B67B8F7-63B1-4DD1-BD7F-43855AE83E4D"/>
    <ds:schemaRef ds:uri="084f7c45-40c1-4552-b9db-b0297b44ff26"/>
    <ds:schemaRef ds:uri="bb67b8f7-63b1-4dd1-bd7f-43855ae83e4d"/>
    <ds:schemaRef ds:uri="725b9b1f-91c5-4804-815f-3b5f0ffb04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Title VI TAC-TCC Training Presentation 2017</Template>
  <TotalTime>284</TotalTime>
  <Words>1232</Words>
  <Application>Microsoft Office PowerPoint</Application>
  <PresentationFormat>On-screen Show (4:3)</PresentationFormat>
  <Paragraphs>171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MS PGothic</vt:lpstr>
      <vt:lpstr>MS PGothic</vt:lpstr>
      <vt:lpstr>Arial</vt:lpstr>
      <vt:lpstr>Calibri</vt:lpstr>
      <vt:lpstr>Office Theme</vt:lpstr>
      <vt:lpstr>Title VI/Nondiscrimination Program: Transportation Advisory Committees (TAC)  Technical Coordinating Committees (TCC)  </vt:lpstr>
      <vt:lpstr>Nondiscrimination in the Federal-Aid Program</vt:lpstr>
      <vt:lpstr>Title VI of the Civil Rights Act of 1964   42 United States Code (U.S.C.)§2000d</vt:lpstr>
      <vt:lpstr>The 1987 Civil Rights Restoration Act  42 U.S.C.§2000d-4a</vt:lpstr>
      <vt:lpstr>Other related Nondiscrimination Authorities</vt:lpstr>
      <vt:lpstr>What is Discrimination?</vt:lpstr>
      <vt:lpstr>Basic Title VI Program Checklist</vt:lpstr>
      <vt:lpstr>Basic Title VI Program Checklist cont.</vt:lpstr>
      <vt:lpstr>Basic Title VI Program Checklist cont.</vt:lpstr>
      <vt:lpstr>Transportation Advisory Committee</vt:lpstr>
      <vt:lpstr>Technical Coordinating Committee</vt:lpstr>
      <vt:lpstr>Sanctions for Noncompliance</vt:lpstr>
      <vt:lpstr>NCDOT Title VI Contacts</vt:lpstr>
    </vt:vector>
  </TitlesOfParts>
  <Company>NC Deparment of Transportation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VI/Nondiscrimination Program: Technical Coordinating Committees (TCC) Transportation Advisory Committees(TAC)</dc:title>
  <dc:creator>Alexander, Dene</dc:creator>
  <cp:keywords>PowerPoint, template, 4x3, official, presentation</cp:keywords>
  <dc:description/>
  <cp:lastModifiedBy>Allen Serkin</cp:lastModifiedBy>
  <cp:revision>108</cp:revision>
  <dcterms:created xsi:type="dcterms:W3CDTF">2017-10-17T14:18:16Z</dcterms:created>
  <dcterms:modified xsi:type="dcterms:W3CDTF">2018-04-24T21:41:10Z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0x0101009148F5A04DDD49CBA7127AADA5FB792B00AADE34325A8B49CDA8BB4DB53328F21400EE7069B8A6D6C641B3CB665A60392103</vt:lpwstr>
  </property>
  <property fmtid="{D5CDD505-2E9C-101B-9397-08002B2CF9AE}" pid="3" name="_dlc_DocIdItemGuid">
    <vt:lpwstr>05a495ec-0491-4e1f-99aa-0280a0726d24</vt:lpwstr>
  </property>
  <property fmtid="{D5CDD505-2E9C-101B-9397-08002B2CF9AE}" pid="4" name="Business Content Type">
    <vt:lpwstr/>
  </property>
  <property fmtid="{D5CDD505-2E9C-101B-9397-08002B2CF9AE}" pid="5" name="Data Security Classification">
    <vt:lpwstr/>
  </property>
</Properties>
</file>