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6"/>
  </p:sldMasterIdLst>
  <p:notesMasterIdLst>
    <p:notesMasterId r:id="rId27"/>
  </p:notesMasterIdLst>
  <p:handoutMasterIdLst>
    <p:handoutMasterId r:id="rId28"/>
  </p:handoutMasterIdLst>
  <p:sldIdLst>
    <p:sldId id="261" r:id="rId7"/>
    <p:sldId id="264" r:id="rId8"/>
    <p:sldId id="266" r:id="rId9"/>
    <p:sldId id="268" r:id="rId10"/>
    <p:sldId id="269" r:id="rId11"/>
    <p:sldId id="270" r:id="rId12"/>
    <p:sldId id="277" r:id="rId13"/>
    <p:sldId id="278" r:id="rId14"/>
    <p:sldId id="283" r:id="rId15"/>
    <p:sldId id="284" r:id="rId16"/>
    <p:sldId id="288" r:id="rId17"/>
    <p:sldId id="280" r:id="rId18"/>
    <p:sldId id="287" r:id="rId19"/>
    <p:sldId id="282" r:id="rId20"/>
    <p:sldId id="286" r:id="rId21"/>
    <p:sldId id="285" r:id="rId22"/>
    <p:sldId id="275" r:id="rId23"/>
    <p:sldId id="265" r:id="rId24"/>
    <p:sldId id="279" r:id="rId25"/>
    <p:sldId id="281" r:id="rId26"/>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77864" autoAdjust="0"/>
  </p:normalViewPr>
  <p:slideViewPr>
    <p:cSldViewPr snapToGrid="0" snapToObjects="1">
      <p:cViewPr varScale="1">
        <p:scale>
          <a:sx n="57" d="100"/>
          <a:sy n="57" d="100"/>
        </p:scale>
        <p:origin x="774"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1732732-9DF5-5343-9671-1F8D28AFB589}" type="datetimeFigureOut">
              <a:rPr lang="en-US" smtClean="0"/>
              <a:t>2/7/2018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AE282AB-1402-2940-B834-0E55D2768B8F}" type="slidenum">
              <a:rPr lang="en-US" smtClean="0"/>
              <a:t>‹#›</a:t>
            </a:fld>
            <a:endParaRPr lang="en-US"/>
          </a:p>
        </p:txBody>
      </p:sp>
    </p:spTree>
    <p:extLst>
      <p:ext uri="{BB962C8B-B14F-4D97-AF65-F5344CB8AC3E}">
        <p14:creationId xmlns:p14="http://schemas.microsoft.com/office/powerpoint/2010/main" val="9187987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855999-CF69-DA42-8213-22A5CAE5D182}" type="datetimeFigureOut">
              <a:rPr lang="en-US" smtClean="0"/>
              <a:t>2/7/2018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B6EF1C-AA17-F640-A7A5-6C89FACC0C1D}" type="slidenum">
              <a:rPr lang="en-US" smtClean="0"/>
              <a:t>‹#›</a:t>
            </a:fld>
            <a:endParaRPr lang="en-US"/>
          </a:p>
        </p:txBody>
      </p:sp>
    </p:spTree>
    <p:extLst>
      <p:ext uri="{BB962C8B-B14F-4D97-AF65-F5344CB8AC3E}">
        <p14:creationId xmlns:p14="http://schemas.microsoft.com/office/powerpoint/2010/main" val="423619728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B6EF1C-AA17-F640-A7A5-6C89FACC0C1D}" type="slidenum">
              <a:rPr lang="en-US" smtClean="0"/>
              <a:t>1</a:t>
            </a:fld>
            <a:endParaRPr lang="en-US"/>
          </a:p>
        </p:txBody>
      </p:sp>
    </p:spTree>
    <p:extLst>
      <p:ext uri="{BB962C8B-B14F-4D97-AF65-F5344CB8AC3E}">
        <p14:creationId xmlns:p14="http://schemas.microsoft.com/office/powerpoint/2010/main" val="32325392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B6EF1C-AA17-F640-A7A5-6C89FACC0C1D}" type="slidenum">
              <a:rPr lang="en-US" smtClean="0"/>
              <a:t>11</a:t>
            </a:fld>
            <a:endParaRPr lang="en-US"/>
          </a:p>
        </p:txBody>
      </p:sp>
    </p:spTree>
    <p:extLst>
      <p:ext uri="{BB962C8B-B14F-4D97-AF65-F5344CB8AC3E}">
        <p14:creationId xmlns:p14="http://schemas.microsoft.com/office/powerpoint/2010/main" val="3694627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B6EF1C-AA17-F640-A7A5-6C89FACC0C1D}" type="slidenum">
              <a:rPr lang="en-US" smtClean="0"/>
              <a:t>12</a:t>
            </a:fld>
            <a:endParaRPr lang="en-US"/>
          </a:p>
        </p:txBody>
      </p:sp>
    </p:spTree>
    <p:extLst>
      <p:ext uri="{BB962C8B-B14F-4D97-AF65-F5344CB8AC3E}">
        <p14:creationId xmlns:p14="http://schemas.microsoft.com/office/powerpoint/2010/main" val="1822532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B6EF1C-AA17-F640-A7A5-6C89FACC0C1D}" type="slidenum">
              <a:rPr lang="en-US" smtClean="0"/>
              <a:t>17</a:t>
            </a:fld>
            <a:endParaRPr lang="en-US"/>
          </a:p>
        </p:txBody>
      </p:sp>
    </p:spTree>
    <p:extLst>
      <p:ext uri="{BB962C8B-B14F-4D97-AF65-F5344CB8AC3E}">
        <p14:creationId xmlns:p14="http://schemas.microsoft.com/office/powerpoint/2010/main" val="35830709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Report</a:t>
            </a:r>
            <a:r>
              <a:rPr lang="en-US" baseline="0" dirty="0" smtClean="0"/>
              <a:t> to JLTOC to be presented by Patrick Norman – Director of Highway Operations</a:t>
            </a:r>
            <a:endParaRPr lang="en-US" dirty="0"/>
          </a:p>
        </p:txBody>
      </p:sp>
      <p:sp>
        <p:nvSpPr>
          <p:cNvPr id="4" name="Slide Number Placeholder 3"/>
          <p:cNvSpPr>
            <a:spLocks noGrp="1"/>
          </p:cNvSpPr>
          <p:nvPr>
            <p:ph type="sldNum" sz="quarter" idx="10"/>
          </p:nvPr>
        </p:nvSpPr>
        <p:spPr/>
        <p:txBody>
          <a:bodyPr/>
          <a:lstStyle/>
          <a:p>
            <a:fld id="{DCB6EF1C-AA17-F640-A7A5-6C89FACC0C1D}" type="slidenum">
              <a:rPr lang="en-US" smtClean="0"/>
              <a:t>18</a:t>
            </a:fld>
            <a:endParaRPr lang="en-US"/>
          </a:p>
        </p:txBody>
      </p:sp>
    </p:spTree>
    <p:extLst>
      <p:ext uri="{BB962C8B-B14F-4D97-AF65-F5344CB8AC3E}">
        <p14:creationId xmlns:p14="http://schemas.microsoft.com/office/powerpoint/2010/main" val="4116327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Senate</a:t>
            </a:r>
            <a:r>
              <a:rPr lang="en-US" baseline="0" dirty="0" smtClean="0"/>
              <a:t> Bill 257 identifies 3 new funding sources: Spot Mobility Program; Economic Development/Small Construction and Industrial Access; and High Impact Low Cost Construction projects.  TOTAL NEW FUNDING SOURCES = $50M/</a:t>
            </a:r>
            <a:r>
              <a:rPr lang="en-US" baseline="0" dirty="0" err="1" smtClean="0"/>
              <a:t>yr</a:t>
            </a:r>
            <a:endParaRPr lang="en-US" baseline="0" dirty="0" smtClean="0"/>
          </a:p>
          <a:p>
            <a:endParaRPr lang="en-US" baseline="0" dirty="0" smtClean="0"/>
          </a:p>
          <a:p>
            <a:r>
              <a:rPr lang="en-US" baseline="0" dirty="0" smtClean="0"/>
              <a:t>Senate Bill passed and became law on July 1, 2017.</a:t>
            </a:r>
            <a:endParaRPr lang="en-US" dirty="0"/>
          </a:p>
        </p:txBody>
      </p:sp>
      <p:sp>
        <p:nvSpPr>
          <p:cNvPr id="4" name="Slide Number Placeholder 3"/>
          <p:cNvSpPr>
            <a:spLocks noGrp="1"/>
          </p:cNvSpPr>
          <p:nvPr>
            <p:ph type="sldNum" sz="quarter" idx="10"/>
          </p:nvPr>
        </p:nvSpPr>
        <p:spPr/>
        <p:txBody>
          <a:bodyPr/>
          <a:lstStyle/>
          <a:p>
            <a:fld id="{DCB6EF1C-AA17-F640-A7A5-6C89FACC0C1D}" type="slidenum">
              <a:rPr lang="en-US" smtClean="0"/>
              <a:t>2</a:t>
            </a:fld>
            <a:endParaRPr lang="en-US"/>
          </a:p>
        </p:txBody>
      </p:sp>
    </p:spTree>
    <p:extLst>
      <p:ext uri="{BB962C8B-B14F-4D97-AF65-F5344CB8AC3E}">
        <p14:creationId xmlns:p14="http://schemas.microsoft.com/office/powerpoint/2010/main" val="3257374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DCB6EF1C-AA17-F640-A7A5-6C89FACC0C1D}" type="slidenum">
              <a:rPr lang="en-US" smtClean="0"/>
              <a:t>4</a:t>
            </a:fld>
            <a:endParaRPr lang="en-US"/>
          </a:p>
        </p:txBody>
      </p:sp>
    </p:spTree>
    <p:extLst>
      <p:ext uri="{BB962C8B-B14F-4D97-AF65-F5344CB8AC3E}">
        <p14:creationId xmlns:p14="http://schemas.microsoft.com/office/powerpoint/2010/main" val="3928099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B6EF1C-AA17-F640-A7A5-6C89FACC0C1D}" type="slidenum">
              <a:rPr lang="en-US" smtClean="0"/>
              <a:t>5</a:t>
            </a:fld>
            <a:endParaRPr lang="en-US"/>
          </a:p>
        </p:txBody>
      </p:sp>
    </p:spTree>
    <p:extLst>
      <p:ext uri="{BB962C8B-B14F-4D97-AF65-F5344CB8AC3E}">
        <p14:creationId xmlns:p14="http://schemas.microsoft.com/office/powerpoint/2010/main" val="1592115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B6EF1C-AA17-F640-A7A5-6C89FACC0C1D}" type="slidenum">
              <a:rPr lang="en-US" smtClean="0"/>
              <a:t>6</a:t>
            </a:fld>
            <a:endParaRPr lang="en-US"/>
          </a:p>
        </p:txBody>
      </p:sp>
    </p:spTree>
    <p:extLst>
      <p:ext uri="{BB962C8B-B14F-4D97-AF65-F5344CB8AC3E}">
        <p14:creationId xmlns:p14="http://schemas.microsoft.com/office/powerpoint/2010/main" val="1447640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B6EF1C-AA17-F640-A7A5-6C89FACC0C1D}" type="slidenum">
              <a:rPr lang="en-US" smtClean="0"/>
              <a:t>7</a:t>
            </a:fld>
            <a:endParaRPr lang="en-US"/>
          </a:p>
        </p:txBody>
      </p:sp>
    </p:spTree>
    <p:extLst>
      <p:ext uri="{BB962C8B-B14F-4D97-AF65-F5344CB8AC3E}">
        <p14:creationId xmlns:p14="http://schemas.microsoft.com/office/powerpoint/2010/main" val="1411465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B6EF1C-AA17-F640-A7A5-6C89FACC0C1D}" type="slidenum">
              <a:rPr lang="en-US" smtClean="0"/>
              <a:t>8</a:t>
            </a:fld>
            <a:endParaRPr lang="en-US"/>
          </a:p>
        </p:txBody>
      </p:sp>
    </p:spTree>
    <p:extLst>
      <p:ext uri="{BB962C8B-B14F-4D97-AF65-F5344CB8AC3E}">
        <p14:creationId xmlns:p14="http://schemas.microsoft.com/office/powerpoint/2010/main" val="732121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B6EF1C-AA17-F640-A7A5-6C89FACC0C1D}" type="slidenum">
              <a:rPr lang="en-US" smtClean="0"/>
              <a:t>9</a:t>
            </a:fld>
            <a:endParaRPr lang="en-US"/>
          </a:p>
        </p:txBody>
      </p:sp>
    </p:spTree>
    <p:extLst>
      <p:ext uri="{BB962C8B-B14F-4D97-AF65-F5344CB8AC3E}">
        <p14:creationId xmlns:p14="http://schemas.microsoft.com/office/powerpoint/2010/main" val="1657684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Projects selected</a:t>
            </a:r>
            <a:r>
              <a:rPr lang="en-US" baseline="0" dirty="0" smtClean="0"/>
              <a:t> must be under contract within 12 months of BOT approval</a:t>
            </a:r>
          </a:p>
          <a:p>
            <a:endParaRPr lang="en-US" baseline="0" dirty="0" smtClean="0"/>
          </a:p>
          <a:p>
            <a:r>
              <a:rPr lang="en-US" baseline="0" dirty="0" smtClean="0"/>
              <a:t>Explanation of funding results (variance in # of projects and total project cost </a:t>
            </a:r>
            <a:r>
              <a:rPr lang="en-US" baseline="0" smtClean="0"/>
              <a:t>per county)</a:t>
            </a:r>
            <a:endParaRPr lang="en-US" baseline="0" dirty="0" smtClean="0"/>
          </a:p>
          <a:p>
            <a:endParaRPr lang="en-US" baseline="0" dirty="0" smtClean="0"/>
          </a:p>
          <a:p>
            <a:r>
              <a:rPr lang="en-US" baseline="0" dirty="0" smtClean="0"/>
              <a:t>Avoided projects that required purchasing R/W purchase and moving utilities – adds time and money</a:t>
            </a:r>
            <a:endParaRPr lang="en-US" dirty="0"/>
          </a:p>
        </p:txBody>
      </p:sp>
      <p:sp>
        <p:nvSpPr>
          <p:cNvPr id="4" name="Slide Number Placeholder 3"/>
          <p:cNvSpPr>
            <a:spLocks noGrp="1"/>
          </p:cNvSpPr>
          <p:nvPr>
            <p:ph type="sldNum" sz="quarter" idx="10"/>
          </p:nvPr>
        </p:nvSpPr>
        <p:spPr/>
        <p:txBody>
          <a:bodyPr/>
          <a:lstStyle/>
          <a:p>
            <a:fld id="{DCB6EF1C-AA17-F640-A7A5-6C89FACC0C1D}" type="slidenum">
              <a:rPr lang="en-US" smtClean="0"/>
              <a:t>10</a:t>
            </a:fld>
            <a:endParaRPr lang="en-US"/>
          </a:p>
        </p:txBody>
      </p:sp>
    </p:spTree>
    <p:extLst>
      <p:ext uri="{BB962C8B-B14F-4D97-AF65-F5344CB8AC3E}">
        <p14:creationId xmlns:p14="http://schemas.microsoft.com/office/powerpoint/2010/main" val="35579307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6" descr="NCDOT_PowerPoint_Template-04.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hasCustomPrompt="1"/>
          </p:nvPr>
        </p:nvSpPr>
        <p:spPr>
          <a:xfrm>
            <a:off x="397918" y="3831921"/>
            <a:ext cx="8271945" cy="1219200"/>
          </a:xfrm>
        </p:spPr>
        <p:txBody>
          <a:bodyPr/>
          <a:lstStyle>
            <a:lvl1pPr algn="l">
              <a:defRPr baseline="0">
                <a:solidFill>
                  <a:schemeClr val="tx1">
                    <a:lumMod val="65000"/>
                    <a:lumOff val="35000"/>
                  </a:schemeClr>
                </a:solidFill>
              </a:defRPr>
            </a:lvl1pPr>
          </a:lstStyle>
          <a:p>
            <a:r>
              <a:rPr lang="en-US" dirty="0" smtClean="0"/>
              <a:t>Click to edit presentation name</a:t>
            </a:r>
            <a:endParaRPr lang="en-US" dirty="0"/>
          </a:p>
        </p:txBody>
      </p:sp>
      <p:sp>
        <p:nvSpPr>
          <p:cNvPr id="3" name="Subtitle 2"/>
          <p:cNvSpPr>
            <a:spLocks noGrp="1"/>
          </p:cNvSpPr>
          <p:nvPr>
            <p:ph type="subTitle" idx="1" hasCustomPrompt="1"/>
          </p:nvPr>
        </p:nvSpPr>
        <p:spPr>
          <a:xfrm>
            <a:off x="397919" y="5105400"/>
            <a:ext cx="6400800" cy="660400"/>
          </a:xfrm>
        </p:spPr>
        <p:txBody>
          <a:bodyPr/>
          <a:lstStyle>
            <a:lvl1pPr marL="0" indent="0" algn="l">
              <a:buNone/>
              <a:defRPr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presenter name</a:t>
            </a:r>
            <a:endParaRPr lang="en-US" dirty="0"/>
          </a:p>
        </p:txBody>
      </p:sp>
      <p:sp>
        <p:nvSpPr>
          <p:cNvPr id="6" name="Text Placeholder 5"/>
          <p:cNvSpPr>
            <a:spLocks noGrp="1"/>
          </p:cNvSpPr>
          <p:nvPr>
            <p:ph type="body" sz="quarter" idx="10" hasCustomPrompt="1"/>
          </p:nvPr>
        </p:nvSpPr>
        <p:spPr>
          <a:xfrm>
            <a:off x="398463" y="5854700"/>
            <a:ext cx="6650037" cy="546100"/>
          </a:xfrm>
        </p:spPr>
        <p:txBody>
          <a:bodyPr/>
          <a:lstStyle>
            <a:lvl1pPr marL="0" indent="0">
              <a:buNone/>
              <a:defRPr/>
            </a:lvl1pPr>
          </a:lstStyle>
          <a:p>
            <a:pPr lvl="0"/>
            <a:r>
              <a:rPr lang="en-US" dirty="0" smtClean="0"/>
              <a:t>Click to edit date</a:t>
            </a:r>
            <a:endParaRPr lang="en-US" dirty="0"/>
          </a:p>
        </p:txBody>
      </p:sp>
    </p:spTree>
    <p:extLst>
      <p:ext uri="{BB962C8B-B14F-4D97-AF65-F5344CB8AC3E}">
        <p14:creationId xmlns:p14="http://schemas.microsoft.com/office/powerpoint/2010/main" val="3181645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Text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latin typeface="Arial"/>
                <a:cs typeface="Arial"/>
              </a:defRPr>
            </a:lvl1pPr>
          </a:lstStyle>
          <a:p>
            <a:r>
              <a:rPr lang="en-US" smtClean="0"/>
              <a:t>Click to edit Master title style</a:t>
            </a:r>
            <a:endParaRPr lang="en-US" dirty="0"/>
          </a:p>
        </p:txBody>
      </p:sp>
      <p:sp>
        <p:nvSpPr>
          <p:cNvPr id="5" name="Text Placeholder 4"/>
          <p:cNvSpPr>
            <a:spLocks noGrp="1"/>
          </p:cNvSpPr>
          <p:nvPr>
            <p:ph type="body" sz="quarter" idx="11"/>
          </p:nvPr>
        </p:nvSpPr>
        <p:spPr>
          <a:xfrm>
            <a:off x="457200" y="1733550"/>
            <a:ext cx="8229600"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hasCustomPrompt="1"/>
          </p:nvPr>
        </p:nvSpPr>
        <p:spPr>
          <a:xfrm>
            <a:off x="4838701" y="88900"/>
            <a:ext cx="3848100" cy="273050"/>
          </a:xfrm>
        </p:spPr>
        <p:txBody>
          <a:bodyPr/>
          <a:lstStyle>
            <a:lvl1pPr marL="0" indent="0" algn="r">
              <a:buNone/>
              <a:defRPr sz="1400">
                <a:solidFill>
                  <a:schemeClr val="bg1"/>
                </a:solidFill>
              </a:defRPr>
            </a:lvl1pPr>
          </a:lstStyle>
          <a:p>
            <a:pPr lvl="0"/>
            <a:r>
              <a:rPr lang="en-US" dirty="0" smtClean="0"/>
              <a:t>Click to edit presentation title</a:t>
            </a:r>
          </a:p>
        </p:txBody>
      </p:sp>
      <p:sp>
        <p:nvSpPr>
          <p:cNvPr id="6" name="Slide Number Placeholder 5"/>
          <p:cNvSpPr>
            <a:spLocks noGrp="1"/>
          </p:cNvSpPr>
          <p:nvPr>
            <p:ph type="sldNum" sz="quarter" idx="13"/>
          </p:nvPr>
        </p:nvSpPr>
        <p:spPr/>
        <p:txBody>
          <a:bodyPr/>
          <a:lstStyle>
            <a:lvl1pPr>
              <a:defRPr/>
            </a:lvl1pPr>
          </a:lstStyle>
          <a:p>
            <a:pPr>
              <a:defRPr/>
            </a:pPr>
            <a:fld id="{3C2E06F5-03C5-4BA5-AE80-2E98A827F366}" type="slidenum">
              <a:rPr lang="en-US" altLang="en-US"/>
              <a:pPr>
                <a:defRPr/>
              </a:pPr>
              <a:t>‹#›</a:t>
            </a:fld>
            <a:endParaRPr lang="en-US" altLang="en-US" dirty="0"/>
          </a:p>
        </p:txBody>
      </p:sp>
    </p:spTree>
    <p:extLst>
      <p:ext uri="{BB962C8B-B14F-4D97-AF65-F5344CB8AC3E}">
        <p14:creationId xmlns:p14="http://schemas.microsoft.com/office/powerpoint/2010/main" val="3444078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Text &amp; Med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latin typeface="Arial"/>
                <a:cs typeface="Arial"/>
              </a:defRPr>
            </a:lvl1pPr>
          </a:lstStyle>
          <a:p>
            <a:r>
              <a:rPr lang="en-US" smtClean="0"/>
              <a:t>Click to edit Master title style</a:t>
            </a:r>
            <a:endParaRPr lang="en-US" dirty="0"/>
          </a:p>
        </p:txBody>
      </p:sp>
      <p:sp>
        <p:nvSpPr>
          <p:cNvPr id="9" name="Text Placeholder 8"/>
          <p:cNvSpPr>
            <a:spLocks noGrp="1"/>
          </p:cNvSpPr>
          <p:nvPr>
            <p:ph type="body" sz="quarter" idx="12" hasCustomPrompt="1"/>
          </p:nvPr>
        </p:nvSpPr>
        <p:spPr>
          <a:xfrm>
            <a:off x="4838701" y="88900"/>
            <a:ext cx="3848100" cy="273050"/>
          </a:xfrm>
        </p:spPr>
        <p:txBody>
          <a:bodyPr/>
          <a:lstStyle>
            <a:lvl1pPr marL="0" indent="0" algn="r">
              <a:buNone/>
              <a:defRPr sz="1400">
                <a:solidFill>
                  <a:schemeClr val="bg1"/>
                </a:solidFill>
              </a:defRPr>
            </a:lvl1pPr>
          </a:lstStyle>
          <a:p>
            <a:pPr lvl="0"/>
            <a:r>
              <a:rPr lang="en-US" dirty="0" smtClean="0"/>
              <a:t>Click to edit presentation title</a:t>
            </a:r>
          </a:p>
        </p:txBody>
      </p:sp>
      <p:sp>
        <p:nvSpPr>
          <p:cNvPr id="6" name="Content Placeholder 5"/>
          <p:cNvSpPr>
            <a:spLocks noGrp="1"/>
          </p:cNvSpPr>
          <p:nvPr>
            <p:ph sz="quarter" idx="13"/>
          </p:nvPr>
        </p:nvSpPr>
        <p:spPr>
          <a:xfrm>
            <a:off x="457200" y="1752600"/>
            <a:ext cx="8229600" cy="4514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4"/>
          </p:nvPr>
        </p:nvSpPr>
        <p:spPr/>
        <p:txBody>
          <a:bodyPr/>
          <a:lstStyle>
            <a:lvl1pPr>
              <a:defRPr/>
            </a:lvl1pPr>
          </a:lstStyle>
          <a:p>
            <a:pPr>
              <a:defRPr/>
            </a:pPr>
            <a:fld id="{B3DAFCE5-0C67-4A53-8F92-3CAC2938318C}" type="slidenum">
              <a:rPr lang="en-US" altLang="en-US"/>
              <a:pPr>
                <a:defRPr/>
              </a:pPr>
              <a:t>‹#›</a:t>
            </a:fld>
            <a:endParaRPr lang="en-US" altLang="en-US"/>
          </a:p>
        </p:txBody>
      </p:sp>
    </p:spTree>
    <p:extLst>
      <p:ext uri="{BB962C8B-B14F-4D97-AF65-F5344CB8AC3E}">
        <p14:creationId xmlns:p14="http://schemas.microsoft.com/office/powerpoint/2010/main" val="3594013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9" name="Text Placeholder 8"/>
          <p:cNvSpPr>
            <a:spLocks noGrp="1"/>
          </p:cNvSpPr>
          <p:nvPr>
            <p:ph type="body" sz="quarter" idx="12" hasCustomPrompt="1"/>
          </p:nvPr>
        </p:nvSpPr>
        <p:spPr>
          <a:xfrm>
            <a:off x="4838701" y="88900"/>
            <a:ext cx="3848100" cy="263525"/>
          </a:xfrm>
        </p:spPr>
        <p:txBody>
          <a:bodyPr/>
          <a:lstStyle>
            <a:lvl1pPr marL="0" indent="0" algn="r">
              <a:buNone/>
              <a:defRPr sz="1400">
                <a:solidFill>
                  <a:schemeClr val="bg1"/>
                </a:solidFill>
              </a:defRPr>
            </a:lvl1pPr>
          </a:lstStyle>
          <a:p>
            <a:pPr lvl="0"/>
            <a:r>
              <a:rPr lang="en-US" dirty="0" smtClean="0"/>
              <a:t>Click to edit presentation title</a:t>
            </a:r>
          </a:p>
        </p:txBody>
      </p:sp>
      <p:sp>
        <p:nvSpPr>
          <p:cNvPr id="3" name="Slide Number Placeholder 5"/>
          <p:cNvSpPr>
            <a:spLocks noGrp="1"/>
          </p:cNvSpPr>
          <p:nvPr>
            <p:ph type="sldNum" sz="quarter" idx="13"/>
          </p:nvPr>
        </p:nvSpPr>
        <p:spPr/>
        <p:txBody>
          <a:bodyPr/>
          <a:lstStyle>
            <a:lvl1pPr>
              <a:defRPr/>
            </a:lvl1pPr>
          </a:lstStyle>
          <a:p>
            <a:pPr>
              <a:defRPr/>
            </a:pPr>
            <a:fld id="{8E0C9224-0E86-4A9A-8DD9-792BBB0652B6}" type="slidenum">
              <a:rPr lang="en-US" altLang="en-US"/>
              <a:pPr>
                <a:defRPr/>
              </a:pPr>
              <a:t>‹#›</a:t>
            </a:fld>
            <a:endParaRPr lang="en-US" altLang="en-US"/>
          </a:p>
        </p:txBody>
      </p:sp>
    </p:spTree>
    <p:extLst>
      <p:ext uri="{BB962C8B-B14F-4D97-AF65-F5344CB8AC3E}">
        <p14:creationId xmlns:p14="http://schemas.microsoft.com/office/powerpoint/2010/main" val="16016844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descr="NCDOT_PowerPoint_Template-03.jp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0"/>
            <a:ext cx="9139238"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Title Placeholder 1"/>
          <p:cNvSpPr>
            <a:spLocks noGrp="1"/>
          </p:cNvSpPr>
          <p:nvPr>
            <p:ph type="title"/>
          </p:nvPr>
        </p:nvSpPr>
        <p:spPr bwMode="auto">
          <a:xfrm>
            <a:off x="457200" y="46990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457200" y="1795463"/>
            <a:ext cx="8229600" cy="4525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chemeClr val="tx1">
                    <a:lumMod val="50000"/>
                    <a:lumOff val="50000"/>
                  </a:schemeClr>
                </a:solidFill>
              </a:defRPr>
            </a:lvl1pPr>
          </a:lstStyle>
          <a:p>
            <a:pPr>
              <a:defRPr/>
            </a:pPr>
            <a:fld id="{242A913A-3D76-A24F-93D7-30008D8DD2C5}" type="slidenum">
              <a:rPr lang="en-US" altLang="en-US" smtClean="0"/>
              <a:t>‹#›</a:t>
            </a:fld>
            <a:endParaRPr lang="en-US" altLang="en-US" dirty="0"/>
          </a:p>
        </p:txBody>
      </p:sp>
    </p:spTree>
  </p:cSld>
  <p:clrMap bg1="lt1" tx1="dk1" bg2="lt2" tx2="dk2" accent1="accent1" accent2="accent2" accent3="accent3" accent4="accent4" accent5="accent5" accent6="accent6" hlink="hlink" folHlink="folHlink"/>
  <p:sldLayoutIdLst>
    <p:sldLayoutId id="2147483672" r:id="rId1"/>
    <p:sldLayoutId id="2147483669" r:id="rId2"/>
    <p:sldLayoutId id="2147483670" r:id="rId3"/>
    <p:sldLayoutId id="2147483671" r:id="rId4"/>
  </p:sldLayoutIdLst>
  <p:hf hdr="0" ftr="0" dt="0"/>
  <p:txStyles>
    <p:titleStyle>
      <a:lvl1pPr algn="ctr" defTabSz="457200" rtl="0" eaLnBrk="1" fontAlgn="base" hangingPunct="1">
        <a:spcBef>
          <a:spcPct val="0"/>
        </a:spcBef>
        <a:spcAft>
          <a:spcPct val="0"/>
        </a:spcAft>
        <a:defRPr sz="4400" kern="1200">
          <a:solidFill>
            <a:srgbClr val="595959"/>
          </a:solidFill>
          <a:latin typeface="Arial"/>
          <a:ea typeface="MS PGothic" pitchFamily="34" charset="-128"/>
          <a:cs typeface="Arial"/>
        </a:defRPr>
      </a:lvl1pPr>
      <a:lvl2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2pPr>
      <a:lvl3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3pPr>
      <a:lvl4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4pPr>
      <a:lvl5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rgbClr val="595959"/>
          </a:solidFill>
          <a:latin typeface="Arial"/>
          <a:ea typeface="MS PGothic" pitchFamily="34" charset="-128"/>
          <a:cs typeface="Arial"/>
        </a:defRPr>
      </a:lvl1pPr>
      <a:lvl2pPr marL="742950" indent="-285750" algn="l" defTabSz="457200" rtl="0" eaLnBrk="1" fontAlgn="base" hangingPunct="1">
        <a:spcBef>
          <a:spcPct val="20000"/>
        </a:spcBef>
        <a:spcAft>
          <a:spcPct val="0"/>
        </a:spcAft>
        <a:buFont typeface="Arial" charset="0"/>
        <a:buChar char="–"/>
        <a:defRPr sz="2800" kern="1200">
          <a:solidFill>
            <a:srgbClr val="595959"/>
          </a:solidFill>
          <a:latin typeface="Arial"/>
          <a:ea typeface="MS PGothic" pitchFamily="34" charset="-128"/>
          <a:cs typeface="Arial"/>
        </a:defRPr>
      </a:lvl2pPr>
      <a:lvl3pPr marL="1143000" indent="-228600" algn="l" defTabSz="457200" rtl="0" eaLnBrk="1" fontAlgn="base" hangingPunct="1">
        <a:spcBef>
          <a:spcPct val="20000"/>
        </a:spcBef>
        <a:spcAft>
          <a:spcPct val="0"/>
        </a:spcAft>
        <a:buFont typeface="Arial" charset="0"/>
        <a:buChar char="•"/>
        <a:defRPr sz="2400" kern="1200">
          <a:solidFill>
            <a:srgbClr val="595959"/>
          </a:solidFill>
          <a:latin typeface="Arial"/>
          <a:ea typeface="MS PGothic" pitchFamily="34" charset="-128"/>
          <a:cs typeface="Arial"/>
        </a:defRPr>
      </a:lvl3pPr>
      <a:lvl4pPr marL="1600200" indent="-228600" algn="l" defTabSz="457200" rtl="0" eaLnBrk="1" fontAlgn="base" hangingPunct="1">
        <a:spcBef>
          <a:spcPct val="20000"/>
        </a:spcBef>
        <a:spcAft>
          <a:spcPct val="0"/>
        </a:spcAft>
        <a:buFont typeface="Arial" charset="0"/>
        <a:buChar char="–"/>
        <a:defRPr sz="2000" kern="1200">
          <a:solidFill>
            <a:srgbClr val="595959"/>
          </a:solidFill>
          <a:latin typeface="Arial"/>
          <a:ea typeface="MS PGothic" pitchFamily="34" charset="-128"/>
          <a:cs typeface="Arial"/>
        </a:defRPr>
      </a:lvl4pPr>
      <a:lvl5pPr marL="2057400" indent="-228600" algn="l" defTabSz="457200" rtl="0" eaLnBrk="1" fontAlgn="base" hangingPunct="1">
        <a:spcBef>
          <a:spcPct val="20000"/>
        </a:spcBef>
        <a:spcAft>
          <a:spcPct val="0"/>
        </a:spcAft>
        <a:buFont typeface="Arial" charset="0"/>
        <a:buChar char="»"/>
        <a:defRPr sz="2000" kern="1200">
          <a:solidFill>
            <a:srgbClr val="595959"/>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dirty="0" smtClean="0"/>
              <a:t>Mobility Fund</a:t>
            </a:r>
            <a:br>
              <a:rPr lang="en-US" sz="2800" dirty="0" smtClean="0"/>
            </a:br>
            <a:r>
              <a:rPr lang="en-US" sz="2800" dirty="0" smtClean="0"/>
              <a:t>High Impact/Low Cost Projects:</a:t>
            </a:r>
            <a:r>
              <a:rPr lang="en-US" sz="3200" dirty="0" smtClean="0"/>
              <a:t/>
            </a:r>
            <a:br>
              <a:rPr lang="en-US" sz="3200" dirty="0" smtClean="0"/>
            </a:br>
            <a:r>
              <a:rPr lang="en-US" sz="2600" dirty="0" smtClean="0"/>
              <a:t>Cape Fear RPO</a:t>
            </a:r>
            <a:endParaRPr lang="en-US" sz="2600" dirty="0"/>
          </a:p>
        </p:txBody>
      </p:sp>
      <p:sp>
        <p:nvSpPr>
          <p:cNvPr id="3" name="Subtitle 2"/>
          <p:cNvSpPr>
            <a:spLocks noGrp="1"/>
          </p:cNvSpPr>
          <p:nvPr>
            <p:ph type="subTitle" idx="1"/>
          </p:nvPr>
        </p:nvSpPr>
        <p:spPr>
          <a:xfrm>
            <a:off x="397919" y="5250504"/>
            <a:ext cx="6400800" cy="660400"/>
          </a:xfrm>
        </p:spPr>
        <p:txBody>
          <a:bodyPr/>
          <a:lstStyle/>
          <a:p>
            <a:r>
              <a:rPr lang="en-US" sz="2400" dirty="0" smtClean="0"/>
              <a:t>Darius Sturdivant, NCDOT Division 6</a:t>
            </a:r>
          </a:p>
        </p:txBody>
      </p:sp>
      <p:sp>
        <p:nvSpPr>
          <p:cNvPr id="4" name="Text Placeholder 3"/>
          <p:cNvSpPr>
            <a:spLocks noGrp="1"/>
          </p:cNvSpPr>
          <p:nvPr>
            <p:ph type="body" sz="quarter" idx="10"/>
          </p:nvPr>
        </p:nvSpPr>
        <p:spPr>
          <a:xfrm>
            <a:off x="398463" y="5813937"/>
            <a:ext cx="6650037" cy="546100"/>
          </a:xfrm>
        </p:spPr>
        <p:txBody>
          <a:bodyPr/>
          <a:lstStyle/>
          <a:p>
            <a:r>
              <a:rPr lang="en-US" sz="1800" dirty="0" smtClean="0"/>
              <a:t>February 7, 2018</a:t>
            </a:r>
            <a:endParaRPr lang="en-US" sz="1800" dirty="0"/>
          </a:p>
        </p:txBody>
      </p:sp>
    </p:spTree>
    <p:extLst>
      <p:ext uri="{BB962C8B-B14F-4D97-AF65-F5344CB8AC3E}">
        <p14:creationId xmlns:p14="http://schemas.microsoft.com/office/powerpoint/2010/main" val="27434845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3"/>
          </p:nvPr>
        </p:nvSpPr>
        <p:spPr/>
        <p:txBody>
          <a:bodyPr/>
          <a:lstStyle/>
          <a:p>
            <a:pPr>
              <a:defRPr/>
            </a:pPr>
            <a:fld id="{8E0C9224-0E86-4A9A-8DD9-792BBB0652B6}" type="slidenum">
              <a:rPr lang="en-US" altLang="en-US" smtClean="0"/>
              <a:pPr>
                <a:defRPr/>
              </a:pPr>
              <a:t>10</a:t>
            </a:fld>
            <a:endParaRPr lang="en-US" altLang="en-US"/>
          </a:p>
        </p:txBody>
      </p:sp>
      <p:sp>
        <p:nvSpPr>
          <p:cNvPr id="4" name="Text Placeholder 1"/>
          <p:cNvSpPr>
            <a:spLocks noGrp="1"/>
          </p:cNvSpPr>
          <p:nvPr>
            <p:ph type="body" sz="quarter" idx="12"/>
          </p:nvPr>
        </p:nvSpPr>
        <p:spPr/>
        <p:txBody>
          <a:bodyPr/>
          <a:lstStyle/>
          <a:p>
            <a:r>
              <a:rPr lang="en-US" sz="1200" dirty="0" smtClean="0"/>
              <a:t>Mobility Fund – High Impact/Low Cost Projects</a:t>
            </a:r>
            <a:endParaRPr lang="en-US" sz="1200" dirty="0"/>
          </a:p>
        </p:txBody>
      </p:sp>
      <p:sp>
        <p:nvSpPr>
          <p:cNvPr id="5" name="Rectangle 4"/>
          <p:cNvSpPr/>
          <p:nvPr/>
        </p:nvSpPr>
        <p:spPr>
          <a:xfrm>
            <a:off x="293511" y="1859340"/>
            <a:ext cx="8692445" cy="3647152"/>
          </a:xfrm>
          <a:prstGeom prst="rect">
            <a:avLst/>
          </a:prstGeom>
        </p:spPr>
        <p:txBody>
          <a:bodyPr wrap="square">
            <a:spAutoFit/>
          </a:bodyPr>
          <a:lstStyle/>
          <a:p>
            <a:pPr algn="ctr">
              <a:spcAft>
                <a:spcPts val="1800"/>
              </a:spcAft>
            </a:pPr>
            <a:r>
              <a:rPr lang="en-US" sz="2200" u="sng" dirty="0" smtClean="0">
                <a:solidFill>
                  <a:schemeClr val="tx1">
                    <a:lumMod val="65000"/>
                    <a:lumOff val="35000"/>
                  </a:schemeClr>
                </a:solidFill>
                <a:latin typeface="Arial" panose="020B0604020202020204" pitchFamily="34" charset="0"/>
                <a:cs typeface="Arial" panose="020B0604020202020204" pitchFamily="34" charset="0"/>
              </a:rPr>
              <a:t>Division 6 Project </a:t>
            </a:r>
            <a:r>
              <a:rPr lang="en-US" sz="2200" u="sng" dirty="0">
                <a:solidFill>
                  <a:schemeClr val="tx1">
                    <a:lumMod val="65000"/>
                    <a:lumOff val="35000"/>
                  </a:schemeClr>
                </a:solidFill>
                <a:latin typeface="Arial" panose="020B0604020202020204" pitchFamily="34" charset="0"/>
                <a:cs typeface="Arial" panose="020B0604020202020204" pitchFamily="34" charset="0"/>
              </a:rPr>
              <a:t>Programming Results</a:t>
            </a:r>
            <a:r>
              <a:rPr lang="en-US" sz="2200" dirty="0">
                <a:solidFill>
                  <a:schemeClr val="tx1">
                    <a:lumMod val="65000"/>
                    <a:lumOff val="35000"/>
                  </a:schemeClr>
                </a:solidFill>
                <a:latin typeface="Arial" panose="020B0604020202020204" pitchFamily="34" charset="0"/>
                <a:cs typeface="Arial" panose="020B0604020202020204" pitchFamily="34" charset="0"/>
              </a:rPr>
              <a:t>:</a:t>
            </a:r>
          </a:p>
          <a:p>
            <a:pPr algn="just">
              <a:spcAft>
                <a:spcPts val="1200"/>
              </a:spcAft>
            </a:pPr>
            <a:r>
              <a:rPr lang="en-US" sz="2200" dirty="0">
                <a:solidFill>
                  <a:schemeClr val="tx1">
                    <a:lumMod val="65000"/>
                    <a:lumOff val="35000"/>
                  </a:schemeClr>
                </a:solidFill>
                <a:latin typeface="Arial" panose="020B0604020202020204" pitchFamily="34" charset="0"/>
                <a:cs typeface="Arial" panose="020B0604020202020204" pitchFamily="34" charset="0"/>
              </a:rPr>
              <a:t>Bladen – 2 projects; Total Estimated Project Cost </a:t>
            </a:r>
            <a:r>
              <a:rPr lang="en-US" sz="2200" dirty="0" smtClean="0">
                <a:solidFill>
                  <a:schemeClr val="tx1">
                    <a:lumMod val="65000"/>
                    <a:lumOff val="35000"/>
                  </a:schemeClr>
                </a:solidFill>
                <a:latin typeface="Arial" panose="020B0604020202020204" pitchFamily="34" charset="0"/>
                <a:cs typeface="Arial" panose="020B0604020202020204" pitchFamily="34" charset="0"/>
              </a:rPr>
              <a:t>= $600,000</a:t>
            </a:r>
            <a:endParaRPr lang="en-US" sz="2200" dirty="0">
              <a:solidFill>
                <a:schemeClr val="tx1">
                  <a:lumMod val="65000"/>
                  <a:lumOff val="35000"/>
                </a:schemeClr>
              </a:solidFill>
              <a:latin typeface="Arial" panose="020B0604020202020204" pitchFamily="34" charset="0"/>
              <a:cs typeface="Arial" panose="020B0604020202020204" pitchFamily="34" charset="0"/>
            </a:endParaRPr>
          </a:p>
          <a:p>
            <a:pPr algn="just">
              <a:spcAft>
                <a:spcPts val="1200"/>
              </a:spcAft>
            </a:pPr>
            <a:r>
              <a:rPr lang="en-US" sz="2200" b="1" dirty="0" smtClean="0">
                <a:solidFill>
                  <a:schemeClr val="tx1">
                    <a:lumMod val="65000"/>
                    <a:lumOff val="35000"/>
                  </a:schemeClr>
                </a:solidFill>
                <a:latin typeface="Arial" panose="020B0604020202020204" pitchFamily="34" charset="0"/>
                <a:cs typeface="Arial" panose="020B0604020202020204" pitchFamily="34" charset="0"/>
              </a:rPr>
              <a:t>Columbus </a:t>
            </a:r>
            <a:r>
              <a:rPr lang="en-US" sz="2200" b="1" dirty="0">
                <a:solidFill>
                  <a:schemeClr val="tx1">
                    <a:lumMod val="65000"/>
                    <a:lumOff val="35000"/>
                  </a:schemeClr>
                </a:solidFill>
                <a:latin typeface="Arial" panose="020B0604020202020204" pitchFamily="34" charset="0"/>
                <a:cs typeface="Arial" panose="020B0604020202020204" pitchFamily="34" charset="0"/>
              </a:rPr>
              <a:t>– 5 projects; Total Estimated Project Cost = </a:t>
            </a:r>
            <a:r>
              <a:rPr lang="en-US" sz="2200" b="1" dirty="0" smtClean="0">
                <a:solidFill>
                  <a:schemeClr val="tx1">
                    <a:lumMod val="65000"/>
                    <a:lumOff val="35000"/>
                  </a:schemeClr>
                </a:solidFill>
                <a:latin typeface="Arial" panose="020B0604020202020204" pitchFamily="34" charset="0"/>
                <a:cs typeface="Arial" panose="020B0604020202020204" pitchFamily="34" charset="0"/>
              </a:rPr>
              <a:t>$700,000</a:t>
            </a:r>
            <a:endParaRPr lang="en-US" sz="2200" b="1" dirty="0">
              <a:solidFill>
                <a:schemeClr val="tx1">
                  <a:lumMod val="65000"/>
                  <a:lumOff val="35000"/>
                </a:schemeClr>
              </a:solidFill>
              <a:latin typeface="Arial" panose="020B0604020202020204" pitchFamily="34" charset="0"/>
              <a:cs typeface="Arial" panose="020B0604020202020204" pitchFamily="34" charset="0"/>
            </a:endParaRPr>
          </a:p>
          <a:p>
            <a:pPr algn="just">
              <a:spcAft>
                <a:spcPts val="1200"/>
              </a:spcAft>
            </a:pPr>
            <a:r>
              <a:rPr lang="en-US" sz="2200" dirty="0">
                <a:solidFill>
                  <a:schemeClr val="tx1">
                    <a:lumMod val="65000"/>
                    <a:lumOff val="35000"/>
                  </a:schemeClr>
                </a:solidFill>
                <a:latin typeface="Arial" panose="020B0604020202020204" pitchFamily="34" charset="0"/>
                <a:cs typeface="Arial" panose="020B0604020202020204" pitchFamily="34" charset="0"/>
              </a:rPr>
              <a:t>Cumberland – 3 projects; Total Estimated Project Cost = </a:t>
            </a:r>
            <a:r>
              <a:rPr lang="en-US" sz="2200" dirty="0" smtClean="0">
                <a:solidFill>
                  <a:schemeClr val="tx1">
                    <a:lumMod val="65000"/>
                    <a:lumOff val="35000"/>
                  </a:schemeClr>
                </a:solidFill>
                <a:latin typeface="Arial" panose="020B0604020202020204" pitchFamily="34" charset="0"/>
                <a:cs typeface="Arial" panose="020B0604020202020204" pitchFamily="34" charset="0"/>
              </a:rPr>
              <a:t>$912,000</a:t>
            </a:r>
            <a:endParaRPr lang="en-US" sz="2200" dirty="0">
              <a:solidFill>
                <a:schemeClr val="tx1">
                  <a:lumMod val="65000"/>
                  <a:lumOff val="35000"/>
                </a:schemeClr>
              </a:solidFill>
              <a:latin typeface="Arial" panose="020B0604020202020204" pitchFamily="34" charset="0"/>
              <a:cs typeface="Arial" panose="020B0604020202020204" pitchFamily="34" charset="0"/>
            </a:endParaRPr>
          </a:p>
          <a:p>
            <a:pPr algn="just">
              <a:spcAft>
                <a:spcPts val="1200"/>
              </a:spcAft>
            </a:pPr>
            <a:r>
              <a:rPr lang="en-US" sz="2200" dirty="0">
                <a:solidFill>
                  <a:schemeClr val="tx1">
                    <a:lumMod val="65000"/>
                    <a:lumOff val="35000"/>
                  </a:schemeClr>
                </a:solidFill>
                <a:latin typeface="Arial" panose="020B0604020202020204" pitchFamily="34" charset="0"/>
                <a:cs typeface="Arial" panose="020B0604020202020204" pitchFamily="34" charset="0"/>
              </a:rPr>
              <a:t>Harnett – 4 projects; Total Estimated Project Cost </a:t>
            </a:r>
            <a:r>
              <a:rPr lang="en-US" sz="2200" dirty="0" smtClean="0">
                <a:solidFill>
                  <a:schemeClr val="tx1">
                    <a:lumMod val="65000"/>
                    <a:lumOff val="35000"/>
                  </a:schemeClr>
                </a:solidFill>
                <a:latin typeface="Arial" panose="020B0604020202020204" pitchFamily="34" charset="0"/>
                <a:cs typeface="Arial" panose="020B0604020202020204" pitchFamily="34" charset="0"/>
              </a:rPr>
              <a:t>= $448,000</a:t>
            </a:r>
            <a:endParaRPr lang="en-US" sz="2200" dirty="0">
              <a:solidFill>
                <a:schemeClr val="tx1">
                  <a:lumMod val="65000"/>
                  <a:lumOff val="35000"/>
                </a:schemeClr>
              </a:solidFill>
              <a:latin typeface="Arial" panose="020B0604020202020204" pitchFamily="34" charset="0"/>
              <a:cs typeface="Arial" panose="020B0604020202020204" pitchFamily="34" charset="0"/>
            </a:endParaRPr>
          </a:p>
          <a:p>
            <a:pPr algn="just"/>
            <a:r>
              <a:rPr lang="en-US" sz="2200" dirty="0">
                <a:solidFill>
                  <a:schemeClr val="tx1">
                    <a:lumMod val="65000"/>
                    <a:lumOff val="35000"/>
                  </a:schemeClr>
                </a:solidFill>
                <a:latin typeface="Arial" panose="020B0604020202020204" pitchFamily="34" charset="0"/>
                <a:cs typeface="Arial" panose="020B0604020202020204" pitchFamily="34" charset="0"/>
              </a:rPr>
              <a:t>Robeson – 1 project; Total Estimated Project Cost = $</a:t>
            </a:r>
            <a:r>
              <a:rPr lang="en-US" sz="2200" dirty="0" smtClean="0">
                <a:solidFill>
                  <a:schemeClr val="tx1">
                    <a:lumMod val="65000"/>
                    <a:lumOff val="35000"/>
                  </a:schemeClr>
                </a:solidFill>
                <a:latin typeface="Arial" panose="020B0604020202020204" pitchFamily="34" charset="0"/>
                <a:cs typeface="Arial" panose="020B0604020202020204" pitchFamily="34" charset="0"/>
              </a:rPr>
              <a:t>740,000</a:t>
            </a:r>
          </a:p>
          <a:p>
            <a:pPr algn="just"/>
            <a:endParaRPr lang="en-US" sz="2200" dirty="0">
              <a:solidFill>
                <a:schemeClr val="tx1">
                  <a:lumMod val="65000"/>
                  <a:lumOff val="35000"/>
                </a:schemeClr>
              </a:solidFill>
              <a:latin typeface="Arial" panose="020B0604020202020204" pitchFamily="34" charset="0"/>
              <a:cs typeface="Arial" panose="020B0604020202020204" pitchFamily="34" charset="0"/>
            </a:endParaRPr>
          </a:p>
          <a:p>
            <a:pPr algn="ctr"/>
            <a:r>
              <a:rPr lang="en-US" sz="2200" b="1" dirty="0" smtClean="0">
                <a:solidFill>
                  <a:srgbClr val="FF0000"/>
                </a:solidFill>
                <a:latin typeface="Arial" panose="020B0604020202020204" pitchFamily="34" charset="0"/>
                <a:cs typeface="Arial" panose="020B0604020202020204" pitchFamily="34" charset="0"/>
              </a:rPr>
              <a:t>Total Estimated Project Cost FY 2018/FY 2019 = $3.4M</a:t>
            </a:r>
            <a:endParaRPr lang="en-US" sz="2200" b="1" dirty="0">
              <a:solidFill>
                <a:srgbClr val="FF0000"/>
              </a:solidFill>
              <a:latin typeface="Arial" panose="020B0604020202020204" pitchFamily="34" charset="0"/>
              <a:cs typeface="Arial" panose="020B0604020202020204" pitchFamily="34" charset="0"/>
            </a:endParaRPr>
          </a:p>
        </p:txBody>
      </p:sp>
      <p:sp>
        <p:nvSpPr>
          <p:cNvPr id="6" name="Title 5"/>
          <p:cNvSpPr txBox="1">
            <a:spLocks/>
          </p:cNvSpPr>
          <p:nvPr/>
        </p:nvSpPr>
        <p:spPr>
          <a:xfrm>
            <a:off x="457200" y="658440"/>
            <a:ext cx="8229600" cy="1143000"/>
          </a:xfrm>
          <a:prstGeom prst="rect">
            <a:avLst/>
          </a:prstGeom>
        </p:spPr>
        <p:txBody>
          <a:bodyPr/>
          <a:lstStyle>
            <a:lvl1pPr algn="ctr" defTabSz="457200" rtl="0" eaLnBrk="1" fontAlgn="base" hangingPunct="1">
              <a:spcBef>
                <a:spcPct val="0"/>
              </a:spcBef>
              <a:spcAft>
                <a:spcPct val="0"/>
              </a:spcAft>
              <a:defRPr sz="4400" kern="1200">
                <a:solidFill>
                  <a:srgbClr val="595959"/>
                </a:solidFill>
                <a:latin typeface="Arial"/>
                <a:ea typeface="MS PGothic" pitchFamily="34" charset="-128"/>
                <a:cs typeface="Arial"/>
              </a:defRPr>
            </a:lvl1pPr>
            <a:lvl2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2pPr>
            <a:lvl3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3pPr>
            <a:lvl4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4pPr>
            <a:lvl5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0"/>
              </a:defRPr>
            </a:lvl9pPr>
          </a:lstStyle>
          <a:p>
            <a:r>
              <a:rPr lang="en-US" sz="3200" dirty="0" smtClean="0"/>
              <a:t>High Impact Low Cost Projects   </a:t>
            </a:r>
          </a:p>
          <a:p>
            <a:r>
              <a:rPr lang="en-US" sz="2000" dirty="0" smtClean="0"/>
              <a:t>Division 6 FY 2018/FY 2019 Projects</a:t>
            </a:r>
          </a:p>
        </p:txBody>
      </p:sp>
    </p:spTree>
    <p:extLst>
      <p:ext uri="{BB962C8B-B14F-4D97-AF65-F5344CB8AC3E}">
        <p14:creationId xmlns:p14="http://schemas.microsoft.com/office/powerpoint/2010/main" val="980246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3"/>
          </p:nvPr>
        </p:nvSpPr>
        <p:spPr/>
        <p:txBody>
          <a:bodyPr/>
          <a:lstStyle/>
          <a:p>
            <a:pPr>
              <a:defRPr/>
            </a:pPr>
            <a:fld id="{8E0C9224-0E86-4A9A-8DD9-792BBB0652B6}" type="slidenum">
              <a:rPr lang="en-US" altLang="en-US" smtClean="0"/>
              <a:pPr>
                <a:defRPr/>
              </a:pPr>
              <a:t>11</a:t>
            </a:fld>
            <a:endParaRPr lang="en-US" altLang="en-US"/>
          </a:p>
        </p:txBody>
      </p:sp>
      <p:sp>
        <p:nvSpPr>
          <p:cNvPr id="4" name="Text Placeholder 1"/>
          <p:cNvSpPr>
            <a:spLocks noGrp="1"/>
          </p:cNvSpPr>
          <p:nvPr>
            <p:ph type="body" sz="quarter" idx="12"/>
          </p:nvPr>
        </p:nvSpPr>
        <p:spPr/>
        <p:txBody>
          <a:bodyPr/>
          <a:lstStyle/>
          <a:p>
            <a:r>
              <a:rPr lang="en-US" sz="1200" dirty="0" smtClean="0"/>
              <a:t>Mobility Fund – High Impact/Low Cost Projects</a:t>
            </a:r>
            <a:endParaRPr lang="en-US" sz="1200" dirty="0"/>
          </a:p>
        </p:txBody>
      </p:sp>
      <p:sp>
        <p:nvSpPr>
          <p:cNvPr id="5" name="Rectangle 4"/>
          <p:cNvSpPr/>
          <p:nvPr/>
        </p:nvSpPr>
        <p:spPr>
          <a:xfrm>
            <a:off x="457201" y="1147165"/>
            <a:ext cx="8506690" cy="4278094"/>
          </a:xfrm>
          <a:prstGeom prst="rect">
            <a:avLst/>
          </a:prstGeom>
        </p:spPr>
        <p:txBody>
          <a:bodyPr wrap="square">
            <a:spAutoFit/>
          </a:bodyPr>
          <a:lstStyle/>
          <a:p>
            <a:pPr algn="ctr"/>
            <a:r>
              <a:rPr lang="en-US" sz="7200" dirty="0" smtClean="0">
                <a:solidFill>
                  <a:schemeClr val="tx1">
                    <a:lumMod val="65000"/>
                    <a:lumOff val="35000"/>
                  </a:schemeClr>
                </a:solidFill>
                <a:latin typeface="Arial" panose="020B0604020202020204" pitchFamily="34" charset="0"/>
                <a:cs typeface="Arial" panose="020B0604020202020204" pitchFamily="34" charset="0"/>
              </a:rPr>
              <a:t>High Impact Low Cost Projects</a:t>
            </a:r>
          </a:p>
          <a:p>
            <a:pPr algn="ctr"/>
            <a:endParaRPr lang="en-US" sz="2400" dirty="0" smtClean="0">
              <a:solidFill>
                <a:schemeClr val="tx1">
                  <a:lumMod val="65000"/>
                  <a:lumOff val="35000"/>
                </a:schemeClr>
              </a:solidFill>
              <a:latin typeface="Arial" panose="020B0604020202020204" pitchFamily="34" charset="0"/>
              <a:cs typeface="Arial" panose="020B0604020202020204" pitchFamily="34" charset="0"/>
            </a:endParaRPr>
          </a:p>
          <a:p>
            <a:pPr algn="ctr"/>
            <a:endParaRPr lang="en-US" sz="2400" dirty="0" smtClean="0">
              <a:solidFill>
                <a:schemeClr val="tx1">
                  <a:lumMod val="65000"/>
                  <a:lumOff val="35000"/>
                </a:schemeClr>
              </a:solidFill>
              <a:latin typeface="Arial" panose="020B0604020202020204" pitchFamily="34" charset="0"/>
              <a:cs typeface="Arial" panose="020B0604020202020204" pitchFamily="34" charset="0"/>
            </a:endParaRPr>
          </a:p>
          <a:p>
            <a:pPr algn="ctr"/>
            <a:r>
              <a:rPr lang="en-US" sz="2800" dirty="0" smtClean="0">
                <a:solidFill>
                  <a:schemeClr val="tx1">
                    <a:lumMod val="65000"/>
                    <a:lumOff val="35000"/>
                  </a:schemeClr>
                </a:solidFill>
                <a:latin typeface="Arial" panose="020B0604020202020204" pitchFamily="34" charset="0"/>
                <a:cs typeface="Arial" panose="020B0604020202020204" pitchFamily="34" charset="0"/>
              </a:rPr>
              <a:t>Columbus County </a:t>
            </a:r>
          </a:p>
          <a:p>
            <a:pPr algn="ctr"/>
            <a:r>
              <a:rPr lang="en-US" sz="2800" dirty="0" smtClean="0">
                <a:solidFill>
                  <a:schemeClr val="tx1">
                    <a:lumMod val="65000"/>
                    <a:lumOff val="35000"/>
                  </a:schemeClr>
                </a:solidFill>
                <a:latin typeface="Arial" panose="020B0604020202020204" pitchFamily="34" charset="0"/>
                <a:cs typeface="Arial" panose="020B0604020202020204" pitchFamily="34" charset="0"/>
              </a:rPr>
              <a:t>Project Locations</a:t>
            </a:r>
            <a:endParaRPr lang="en-US" sz="2400" dirty="0">
              <a:solidFill>
                <a:schemeClr val="tx1">
                  <a:lumMod val="65000"/>
                  <a:lumOff val="35000"/>
                </a:schemeClr>
              </a:solidFill>
              <a:latin typeface="Arial" panose="020B0604020202020204" pitchFamily="34" charset="0"/>
              <a:cs typeface="Arial" panose="020B0604020202020204" pitchFamily="34" charset="0"/>
            </a:endParaRPr>
          </a:p>
          <a:p>
            <a:pPr algn="ctr"/>
            <a:endParaRPr lang="en-US" sz="2400" dirty="0" smtClean="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50906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3"/>
          </p:nvPr>
        </p:nvSpPr>
        <p:spPr/>
        <p:txBody>
          <a:bodyPr/>
          <a:lstStyle/>
          <a:p>
            <a:pPr>
              <a:defRPr/>
            </a:pPr>
            <a:fld id="{8E0C9224-0E86-4A9A-8DD9-792BBB0652B6}" type="slidenum">
              <a:rPr lang="en-US" altLang="en-US" smtClean="0"/>
              <a:pPr>
                <a:defRPr/>
              </a:pPr>
              <a:t>12</a:t>
            </a:fld>
            <a:endParaRPr lang="en-US" altLang="en-US"/>
          </a:p>
        </p:txBody>
      </p:sp>
      <p:sp>
        <p:nvSpPr>
          <p:cNvPr id="5" name="Text Placeholder 1"/>
          <p:cNvSpPr>
            <a:spLocks noGrp="1"/>
          </p:cNvSpPr>
          <p:nvPr>
            <p:ph type="body" sz="quarter" idx="12"/>
          </p:nvPr>
        </p:nvSpPr>
        <p:spPr/>
        <p:txBody>
          <a:bodyPr/>
          <a:lstStyle/>
          <a:p>
            <a:r>
              <a:rPr lang="en-US" sz="1200" dirty="0" smtClean="0"/>
              <a:t>Mobility Fund – High Impact/Low Cost Projects</a:t>
            </a:r>
            <a:endParaRPr lang="en-US" sz="1200" dirty="0"/>
          </a:p>
        </p:txBody>
      </p:sp>
      <p:sp>
        <p:nvSpPr>
          <p:cNvPr id="7" name="Rectangle 6"/>
          <p:cNvSpPr/>
          <p:nvPr/>
        </p:nvSpPr>
        <p:spPr>
          <a:xfrm>
            <a:off x="2147047" y="5592065"/>
            <a:ext cx="5576047" cy="1077218"/>
          </a:xfrm>
          <a:prstGeom prst="rect">
            <a:avLst/>
          </a:prstGeom>
        </p:spPr>
        <p:txBody>
          <a:bodyPr wrap="square">
            <a:spAutoFit/>
          </a:bodyPr>
          <a:lstStyle/>
          <a:p>
            <a:pPr lvl="0" fontAlgn="auto">
              <a:spcBef>
                <a:spcPts val="0"/>
              </a:spcBef>
              <a:spcAft>
                <a:spcPts val="0"/>
              </a:spcAft>
            </a:pPr>
            <a:r>
              <a:rPr lang="en-US" sz="1600" b="1" dirty="0" smtClean="0">
                <a:solidFill>
                  <a:schemeClr val="tx1">
                    <a:lumMod val="65000"/>
                    <a:lumOff val="35000"/>
                  </a:schemeClr>
                </a:solidFill>
                <a:latin typeface="Calibri"/>
                <a:ea typeface="+mn-ea"/>
              </a:rPr>
              <a:t>Project Description: </a:t>
            </a:r>
          </a:p>
          <a:p>
            <a:pPr lvl="0" fontAlgn="auto">
              <a:spcBef>
                <a:spcPts val="0"/>
              </a:spcBef>
              <a:spcAft>
                <a:spcPts val="0"/>
              </a:spcAft>
            </a:pPr>
            <a:r>
              <a:rPr lang="en-US" sz="1600" b="1" dirty="0" smtClean="0">
                <a:solidFill>
                  <a:schemeClr val="tx1">
                    <a:lumMod val="65000"/>
                    <a:lumOff val="35000"/>
                  </a:schemeClr>
                </a:solidFill>
                <a:latin typeface="Calibri"/>
                <a:ea typeface="+mn-ea"/>
              </a:rPr>
              <a:t>Construct </a:t>
            </a:r>
            <a:r>
              <a:rPr lang="en-US" sz="1600" b="1" dirty="0">
                <a:solidFill>
                  <a:schemeClr val="tx1">
                    <a:lumMod val="65000"/>
                    <a:lumOff val="35000"/>
                  </a:schemeClr>
                </a:solidFill>
                <a:latin typeface="Calibri"/>
                <a:ea typeface="+mn-ea"/>
              </a:rPr>
              <a:t>2 </a:t>
            </a:r>
            <a:r>
              <a:rPr lang="en-US" sz="1600" b="1" dirty="0" err="1">
                <a:solidFill>
                  <a:schemeClr val="tx1">
                    <a:lumMod val="65000"/>
                    <a:lumOff val="35000"/>
                  </a:schemeClr>
                </a:solidFill>
                <a:latin typeface="Calibri"/>
                <a:ea typeface="+mn-ea"/>
              </a:rPr>
              <a:t>ft</a:t>
            </a:r>
            <a:r>
              <a:rPr lang="en-US" sz="1600" b="1" dirty="0">
                <a:solidFill>
                  <a:schemeClr val="tx1">
                    <a:lumMod val="65000"/>
                    <a:lumOff val="35000"/>
                  </a:schemeClr>
                </a:solidFill>
                <a:latin typeface="Calibri"/>
                <a:ea typeface="+mn-ea"/>
              </a:rPr>
              <a:t> </a:t>
            </a:r>
            <a:r>
              <a:rPr lang="en-US" sz="1600" b="1" dirty="0" smtClean="0">
                <a:solidFill>
                  <a:schemeClr val="tx1">
                    <a:lumMod val="65000"/>
                    <a:lumOff val="35000"/>
                  </a:schemeClr>
                </a:solidFill>
                <a:latin typeface="Calibri"/>
                <a:ea typeface="+mn-ea"/>
              </a:rPr>
              <a:t>symmetrical widening </a:t>
            </a:r>
            <a:r>
              <a:rPr lang="en-US" sz="1600" b="1" dirty="0">
                <a:solidFill>
                  <a:schemeClr val="tx1">
                    <a:lumMod val="65000"/>
                    <a:lumOff val="35000"/>
                  </a:schemeClr>
                </a:solidFill>
                <a:latin typeface="Calibri"/>
                <a:ea typeface="+mn-ea"/>
              </a:rPr>
              <a:t>and resurface SR 1403 (W. Railroad Street) from SR 1352 (Cherry Street) to SR 1407 (Church Street) – [0.19 mi</a:t>
            </a:r>
            <a:r>
              <a:rPr lang="en-US" sz="1600" b="1" dirty="0" smtClean="0">
                <a:solidFill>
                  <a:schemeClr val="tx1">
                    <a:lumMod val="65000"/>
                    <a:lumOff val="35000"/>
                  </a:schemeClr>
                </a:solidFill>
                <a:latin typeface="Calibri"/>
                <a:ea typeface="+mn-ea"/>
              </a:rPr>
              <a:t>]. </a:t>
            </a:r>
          </a:p>
        </p:txBody>
      </p:sp>
      <p:pic>
        <p:nvPicPr>
          <p:cNvPr id="10" name="Picture 9"/>
          <p:cNvPicPr>
            <a:picLocks noChangeAspect="1"/>
          </p:cNvPicPr>
          <p:nvPr/>
        </p:nvPicPr>
        <p:blipFill>
          <a:blip r:embed="rId3"/>
          <a:stretch>
            <a:fillRect/>
          </a:stretch>
        </p:blipFill>
        <p:spPr>
          <a:xfrm>
            <a:off x="3002844" y="666046"/>
            <a:ext cx="3304318" cy="4761389"/>
          </a:xfrm>
          <a:prstGeom prst="rect">
            <a:avLst/>
          </a:prstGeom>
        </p:spPr>
      </p:pic>
      <p:sp>
        <p:nvSpPr>
          <p:cNvPr id="2" name="TextBox 1"/>
          <p:cNvSpPr txBox="1"/>
          <p:nvPr/>
        </p:nvSpPr>
        <p:spPr>
          <a:xfrm>
            <a:off x="6553200" y="3101788"/>
            <a:ext cx="2133600" cy="584775"/>
          </a:xfrm>
          <a:prstGeom prst="rect">
            <a:avLst/>
          </a:prstGeom>
          <a:noFill/>
        </p:spPr>
        <p:txBody>
          <a:bodyPr wrap="square" rtlCol="0">
            <a:spAutoFit/>
          </a:bodyPr>
          <a:lstStyle/>
          <a:p>
            <a:r>
              <a:rPr lang="en-US" sz="1600" b="1" dirty="0" smtClean="0">
                <a:solidFill>
                  <a:schemeClr val="tx1">
                    <a:lumMod val="65000"/>
                    <a:lumOff val="35000"/>
                  </a:schemeClr>
                </a:solidFill>
              </a:rPr>
              <a:t>Project Cost: $25,000 </a:t>
            </a:r>
          </a:p>
          <a:p>
            <a:r>
              <a:rPr lang="en-US" sz="1600" b="1" dirty="0" smtClean="0">
                <a:solidFill>
                  <a:schemeClr val="tx1">
                    <a:lumMod val="65000"/>
                    <a:lumOff val="35000"/>
                  </a:schemeClr>
                </a:solidFill>
              </a:rPr>
              <a:t>Funding Year: FY 2018</a:t>
            </a:r>
            <a:endParaRPr lang="en-US" sz="1600" b="1" dirty="0">
              <a:solidFill>
                <a:schemeClr val="tx1">
                  <a:lumMod val="65000"/>
                  <a:lumOff val="35000"/>
                </a:schemeClr>
              </a:solidFill>
            </a:endParaRPr>
          </a:p>
        </p:txBody>
      </p:sp>
    </p:spTree>
    <p:extLst>
      <p:ext uri="{BB962C8B-B14F-4D97-AF65-F5344CB8AC3E}">
        <p14:creationId xmlns:p14="http://schemas.microsoft.com/office/powerpoint/2010/main" val="23921469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3"/>
          </p:nvPr>
        </p:nvSpPr>
        <p:spPr/>
        <p:txBody>
          <a:bodyPr/>
          <a:lstStyle/>
          <a:p>
            <a:pPr>
              <a:defRPr/>
            </a:pPr>
            <a:fld id="{8E0C9224-0E86-4A9A-8DD9-792BBB0652B6}" type="slidenum">
              <a:rPr lang="en-US" altLang="en-US" smtClean="0"/>
              <a:pPr>
                <a:defRPr/>
              </a:pPr>
              <a:t>13</a:t>
            </a:fld>
            <a:endParaRPr lang="en-US" altLang="en-US"/>
          </a:p>
        </p:txBody>
      </p:sp>
      <p:sp>
        <p:nvSpPr>
          <p:cNvPr id="4" name="Text Placeholder 1"/>
          <p:cNvSpPr>
            <a:spLocks noGrp="1"/>
          </p:cNvSpPr>
          <p:nvPr>
            <p:ph type="body" sz="quarter" idx="12"/>
          </p:nvPr>
        </p:nvSpPr>
        <p:spPr/>
        <p:txBody>
          <a:bodyPr/>
          <a:lstStyle/>
          <a:p>
            <a:r>
              <a:rPr lang="en-US" sz="1200" dirty="0" smtClean="0"/>
              <a:t>Mobility Fund – High Impact/Low Cost Projects</a:t>
            </a:r>
            <a:endParaRPr lang="en-US" sz="1200" dirty="0"/>
          </a:p>
        </p:txBody>
      </p:sp>
      <p:pic>
        <p:nvPicPr>
          <p:cNvPr id="2" name="Picture 1"/>
          <p:cNvPicPr>
            <a:picLocks noChangeAspect="1"/>
          </p:cNvPicPr>
          <p:nvPr/>
        </p:nvPicPr>
        <p:blipFill>
          <a:blip r:embed="rId2"/>
          <a:stretch>
            <a:fillRect/>
          </a:stretch>
        </p:blipFill>
        <p:spPr>
          <a:xfrm>
            <a:off x="2932034" y="698272"/>
            <a:ext cx="3279932" cy="4737003"/>
          </a:xfrm>
          <a:prstGeom prst="rect">
            <a:avLst/>
          </a:prstGeom>
          <a:ln>
            <a:solidFill>
              <a:schemeClr val="tx1">
                <a:lumMod val="50000"/>
                <a:lumOff val="50000"/>
              </a:schemeClr>
            </a:solidFill>
          </a:ln>
        </p:spPr>
      </p:pic>
      <p:sp>
        <p:nvSpPr>
          <p:cNvPr id="5" name="Rectangle 4"/>
          <p:cNvSpPr/>
          <p:nvPr/>
        </p:nvSpPr>
        <p:spPr>
          <a:xfrm>
            <a:off x="2088113" y="5524549"/>
            <a:ext cx="4967773" cy="1077218"/>
          </a:xfrm>
          <a:prstGeom prst="rect">
            <a:avLst/>
          </a:prstGeom>
        </p:spPr>
        <p:txBody>
          <a:bodyPr wrap="square">
            <a:spAutoFit/>
          </a:bodyPr>
          <a:lstStyle/>
          <a:p>
            <a:pPr lvl="0" fontAlgn="auto">
              <a:spcBef>
                <a:spcPts val="0"/>
              </a:spcBef>
              <a:spcAft>
                <a:spcPts val="0"/>
              </a:spcAft>
            </a:pPr>
            <a:r>
              <a:rPr lang="en-US" sz="1600" b="1" dirty="0" smtClean="0">
                <a:solidFill>
                  <a:schemeClr val="tx1">
                    <a:lumMod val="65000"/>
                    <a:lumOff val="35000"/>
                  </a:schemeClr>
                </a:solidFill>
                <a:latin typeface="Calibri"/>
                <a:ea typeface="+mn-ea"/>
              </a:rPr>
              <a:t>Project Description: </a:t>
            </a:r>
          </a:p>
          <a:p>
            <a:pPr lvl="0" fontAlgn="auto">
              <a:spcBef>
                <a:spcPts val="0"/>
              </a:spcBef>
              <a:spcAft>
                <a:spcPts val="0"/>
              </a:spcAft>
            </a:pPr>
            <a:r>
              <a:rPr lang="en-US" sz="1600" b="1" dirty="0" smtClean="0">
                <a:solidFill>
                  <a:schemeClr val="tx1">
                    <a:lumMod val="65000"/>
                    <a:lumOff val="35000"/>
                  </a:schemeClr>
                </a:solidFill>
                <a:latin typeface="Calibri"/>
                <a:ea typeface="+mn-ea"/>
              </a:rPr>
              <a:t>Construct 2 </a:t>
            </a:r>
            <a:r>
              <a:rPr lang="en-US" sz="1600" b="1" dirty="0" err="1" smtClean="0">
                <a:solidFill>
                  <a:schemeClr val="tx1">
                    <a:lumMod val="65000"/>
                    <a:lumOff val="35000"/>
                  </a:schemeClr>
                </a:solidFill>
                <a:latin typeface="Calibri"/>
                <a:ea typeface="+mn-ea"/>
              </a:rPr>
              <a:t>ft</a:t>
            </a:r>
            <a:r>
              <a:rPr lang="en-US" sz="1600" b="1" dirty="0" smtClean="0">
                <a:solidFill>
                  <a:schemeClr val="tx1">
                    <a:lumMod val="65000"/>
                    <a:lumOff val="35000"/>
                  </a:schemeClr>
                </a:solidFill>
                <a:latin typeface="Calibri"/>
                <a:ea typeface="+mn-ea"/>
              </a:rPr>
              <a:t> symmetrical widening and resurface SR 1407 (Church Street) from SR 1403 (W. Railroad Street) to US 76 – [0.42 mi].</a:t>
            </a:r>
            <a:endParaRPr lang="en-US" sz="1600" b="1" dirty="0">
              <a:solidFill>
                <a:schemeClr val="tx1">
                  <a:lumMod val="65000"/>
                  <a:lumOff val="35000"/>
                </a:schemeClr>
              </a:solidFill>
              <a:latin typeface="Calibri"/>
              <a:ea typeface="+mn-ea"/>
            </a:endParaRPr>
          </a:p>
        </p:txBody>
      </p:sp>
      <p:sp>
        <p:nvSpPr>
          <p:cNvPr id="6" name="TextBox 5"/>
          <p:cNvSpPr txBox="1"/>
          <p:nvPr/>
        </p:nvSpPr>
        <p:spPr>
          <a:xfrm>
            <a:off x="6553200" y="3101788"/>
            <a:ext cx="2133600" cy="584775"/>
          </a:xfrm>
          <a:prstGeom prst="rect">
            <a:avLst/>
          </a:prstGeom>
          <a:noFill/>
        </p:spPr>
        <p:txBody>
          <a:bodyPr wrap="square" rtlCol="0">
            <a:spAutoFit/>
          </a:bodyPr>
          <a:lstStyle/>
          <a:p>
            <a:r>
              <a:rPr lang="en-US" sz="1600" b="1" dirty="0" smtClean="0">
                <a:solidFill>
                  <a:schemeClr val="tx1">
                    <a:lumMod val="65000"/>
                    <a:lumOff val="35000"/>
                  </a:schemeClr>
                </a:solidFill>
              </a:rPr>
              <a:t>Project Cost: $50,000</a:t>
            </a:r>
          </a:p>
          <a:p>
            <a:r>
              <a:rPr lang="en-US" sz="1600" b="1" dirty="0" smtClean="0">
                <a:solidFill>
                  <a:schemeClr val="tx1">
                    <a:lumMod val="65000"/>
                    <a:lumOff val="35000"/>
                  </a:schemeClr>
                </a:solidFill>
              </a:rPr>
              <a:t>Funding Year: FY 2019</a:t>
            </a:r>
            <a:endParaRPr lang="en-US" sz="1600" b="1" dirty="0">
              <a:solidFill>
                <a:schemeClr val="tx1">
                  <a:lumMod val="65000"/>
                  <a:lumOff val="35000"/>
                </a:schemeClr>
              </a:solidFill>
            </a:endParaRPr>
          </a:p>
        </p:txBody>
      </p:sp>
    </p:spTree>
    <p:extLst>
      <p:ext uri="{BB962C8B-B14F-4D97-AF65-F5344CB8AC3E}">
        <p14:creationId xmlns:p14="http://schemas.microsoft.com/office/powerpoint/2010/main" val="38422910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3"/>
          </p:nvPr>
        </p:nvSpPr>
        <p:spPr/>
        <p:txBody>
          <a:bodyPr/>
          <a:lstStyle/>
          <a:p>
            <a:pPr>
              <a:defRPr/>
            </a:pPr>
            <a:fld id="{8E0C9224-0E86-4A9A-8DD9-792BBB0652B6}" type="slidenum">
              <a:rPr lang="en-US" altLang="en-US" smtClean="0"/>
              <a:pPr>
                <a:defRPr/>
              </a:pPr>
              <a:t>14</a:t>
            </a:fld>
            <a:endParaRPr lang="en-US" altLang="en-US"/>
          </a:p>
        </p:txBody>
      </p:sp>
      <p:sp>
        <p:nvSpPr>
          <p:cNvPr id="6" name="Rectangle 5"/>
          <p:cNvSpPr/>
          <p:nvPr/>
        </p:nvSpPr>
        <p:spPr>
          <a:xfrm>
            <a:off x="2011538" y="5525353"/>
            <a:ext cx="5266267" cy="1077218"/>
          </a:xfrm>
          <a:prstGeom prst="rect">
            <a:avLst/>
          </a:prstGeom>
        </p:spPr>
        <p:txBody>
          <a:bodyPr wrap="square">
            <a:spAutoFit/>
          </a:bodyPr>
          <a:lstStyle/>
          <a:p>
            <a:pPr lvl="0" fontAlgn="auto">
              <a:spcBef>
                <a:spcPts val="0"/>
              </a:spcBef>
              <a:spcAft>
                <a:spcPts val="0"/>
              </a:spcAft>
            </a:pPr>
            <a:r>
              <a:rPr lang="en-US" sz="1600" b="1" dirty="0" smtClean="0">
                <a:solidFill>
                  <a:schemeClr val="tx1">
                    <a:lumMod val="65000"/>
                    <a:lumOff val="35000"/>
                  </a:schemeClr>
                </a:solidFill>
                <a:latin typeface="Calibri"/>
                <a:ea typeface="+mn-ea"/>
              </a:rPr>
              <a:t>Project Description: </a:t>
            </a:r>
          </a:p>
          <a:p>
            <a:pPr lvl="0" fontAlgn="auto">
              <a:spcBef>
                <a:spcPts val="0"/>
              </a:spcBef>
              <a:spcAft>
                <a:spcPts val="0"/>
              </a:spcAft>
            </a:pPr>
            <a:r>
              <a:rPr lang="en-US" sz="1600" b="1" dirty="0" smtClean="0">
                <a:solidFill>
                  <a:schemeClr val="tx1">
                    <a:lumMod val="65000"/>
                    <a:lumOff val="35000"/>
                  </a:schemeClr>
                </a:solidFill>
                <a:latin typeface="Calibri"/>
                <a:ea typeface="+mn-ea"/>
              </a:rPr>
              <a:t>Construct </a:t>
            </a:r>
            <a:r>
              <a:rPr lang="en-US" sz="1600" b="1" dirty="0">
                <a:solidFill>
                  <a:schemeClr val="tx1">
                    <a:lumMod val="65000"/>
                    <a:lumOff val="35000"/>
                  </a:schemeClr>
                </a:solidFill>
                <a:latin typeface="Calibri"/>
                <a:ea typeface="+mn-ea"/>
              </a:rPr>
              <a:t>2 </a:t>
            </a:r>
            <a:r>
              <a:rPr lang="en-US" sz="1600" b="1" dirty="0" err="1">
                <a:solidFill>
                  <a:schemeClr val="tx1">
                    <a:lumMod val="65000"/>
                    <a:lumOff val="35000"/>
                  </a:schemeClr>
                </a:solidFill>
                <a:latin typeface="Calibri"/>
                <a:ea typeface="+mn-ea"/>
              </a:rPr>
              <a:t>ft</a:t>
            </a:r>
            <a:r>
              <a:rPr lang="en-US" sz="1600" b="1" dirty="0">
                <a:solidFill>
                  <a:schemeClr val="tx1">
                    <a:lumMod val="65000"/>
                    <a:lumOff val="35000"/>
                  </a:schemeClr>
                </a:solidFill>
                <a:latin typeface="Calibri"/>
                <a:ea typeface="+mn-ea"/>
              </a:rPr>
              <a:t> </a:t>
            </a:r>
            <a:r>
              <a:rPr lang="en-US" sz="1600" b="1" dirty="0" smtClean="0">
                <a:solidFill>
                  <a:schemeClr val="tx1">
                    <a:lumMod val="65000"/>
                    <a:lumOff val="35000"/>
                  </a:schemeClr>
                </a:solidFill>
                <a:latin typeface="Calibri"/>
                <a:ea typeface="+mn-ea"/>
              </a:rPr>
              <a:t>symmetrical widening </a:t>
            </a:r>
            <a:r>
              <a:rPr lang="en-US" sz="1600" b="1" dirty="0">
                <a:solidFill>
                  <a:schemeClr val="tx1">
                    <a:lumMod val="65000"/>
                    <a:lumOff val="35000"/>
                  </a:schemeClr>
                </a:solidFill>
                <a:latin typeface="Calibri"/>
                <a:ea typeface="+mn-ea"/>
              </a:rPr>
              <a:t>and resurface SR 1352 (Cherry Street/Cherry Grove Road) from SR 1004 (Rough and Ready Road) to SR 1403 (W. Railroad Street) – [2.29 mi].</a:t>
            </a:r>
          </a:p>
        </p:txBody>
      </p:sp>
      <p:sp>
        <p:nvSpPr>
          <p:cNvPr id="8" name="Text Placeholder 1"/>
          <p:cNvSpPr>
            <a:spLocks noGrp="1"/>
          </p:cNvSpPr>
          <p:nvPr>
            <p:ph type="body" sz="quarter" idx="12"/>
          </p:nvPr>
        </p:nvSpPr>
        <p:spPr/>
        <p:txBody>
          <a:bodyPr/>
          <a:lstStyle/>
          <a:p>
            <a:r>
              <a:rPr lang="en-US" sz="1200" dirty="0" smtClean="0"/>
              <a:t>Mobility Fund – High Impact/Low Cost Projects</a:t>
            </a:r>
            <a:endParaRPr lang="en-US" sz="1200" dirty="0"/>
          </a:p>
        </p:txBody>
      </p:sp>
      <p:pic>
        <p:nvPicPr>
          <p:cNvPr id="9" name="Picture 8"/>
          <p:cNvPicPr>
            <a:picLocks noChangeAspect="1"/>
          </p:cNvPicPr>
          <p:nvPr/>
        </p:nvPicPr>
        <p:blipFill>
          <a:blip r:embed="rId2"/>
          <a:stretch>
            <a:fillRect/>
          </a:stretch>
        </p:blipFill>
        <p:spPr>
          <a:xfrm>
            <a:off x="3002844" y="652842"/>
            <a:ext cx="3304318" cy="4761389"/>
          </a:xfrm>
          <a:prstGeom prst="rect">
            <a:avLst/>
          </a:prstGeom>
        </p:spPr>
      </p:pic>
      <p:sp>
        <p:nvSpPr>
          <p:cNvPr id="7" name="TextBox 6"/>
          <p:cNvSpPr txBox="1"/>
          <p:nvPr/>
        </p:nvSpPr>
        <p:spPr>
          <a:xfrm>
            <a:off x="6553200" y="3101788"/>
            <a:ext cx="2133600" cy="584775"/>
          </a:xfrm>
          <a:prstGeom prst="rect">
            <a:avLst/>
          </a:prstGeom>
          <a:noFill/>
        </p:spPr>
        <p:txBody>
          <a:bodyPr wrap="square" rtlCol="0">
            <a:spAutoFit/>
          </a:bodyPr>
          <a:lstStyle/>
          <a:p>
            <a:r>
              <a:rPr lang="en-US" sz="1600" b="1" dirty="0" smtClean="0">
                <a:solidFill>
                  <a:schemeClr val="tx1">
                    <a:lumMod val="65000"/>
                    <a:lumOff val="35000"/>
                  </a:schemeClr>
                </a:solidFill>
              </a:rPr>
              <a:t>Project Cost: $250,000</a:t>
            </a:r>
          </a:p>
          <a:p>
            <a:r>
              <a:rPr lang="en-US" sz="1600" b="1" dirty="0" smtClean="0">
                <a:solidFill>
                  <a:schemeClr val="tx1">
                    <a:lumMod val="65000"/>
                    <a:lumOff val="35000"/>
                  </a:schemeClr>
                </a:solidFill>
              </a:rPr>
              <a:t>Funding Year: FY 2019</a:t>
            </a:r>
            <a:endParaRPr lang="en-US" sz="1600" b="1" dirty="0">
              <a:solidFill>
                <a:schemeClr val="tx1">
                  <a:lumMod val="65000"/>
                  <a:lumOff val="35000"/>
                </a:schemeClr>
              </a:solidFill>
            </a:endParaRPr>
          </a:p>
        </p:txBody>
      </p:sp>
    </p:spTree>
    <p:extLst>
      <p:ext uri="{BB962C8B-B14F-4D97-AF65-F5344CB8AC3E}">
        <p14:creationId xmlns:p14="http://schemas.microsoft.com/office/powerpoint/2010/main" val="34365621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3"/>
          </p:nvPr>
        </p:nvSpPr>
        <p:spPr/>
        <p:txBody>
          <a:bodyPr/>
          <a:lstStyle/>
          <a:p>
            <a:pPr>
              <a:defRPr/>
            </a:pPr>
            <a:fld id="{8E0C9224-0E86-4A9A-8DD9-792BBB0652B6}" type="slidenum">
              <a:rPr lang="en-US" altLang="en-US" smtClean="0"/>
              <a:pPr>
                <a:defRPr/>
              </a:pPr>
              <a:t>15</a:t>
            </a:fld>
            <a:endParaRPr lang="en-US" altLang="en-US"/>
          </a:p>
        </p:txBody>
      </p:sp>
      <p:sp>
        <p:nvSpPr>
          <p:cNvPr id="4" name="Text Placeholder 1"/>
          <p:cNvSpPr>
            <a:spLocks noGrp="1"/>
          </p:cNvSpPr>
          <p:nvPr>
            <p:ph type="body" sz="quarter" idx="12"/>
          </p:nvPr>
        </p:nvSpPr>
        <p:spPr/>
        <p:txBody>
          <a:bodyPr/>
          <a:lstStyle/>
          <a:p>
            <a:r>
              <a:rPr lang="en-US" sz="1200" dirty="0" smtClean="0"/>
              <a:t>Mobility Fund – High Impact/Low Cost Projects</a:t>
            </a:r>
            <a:endParaRPr lang="en-US" sz="1200" dirty="0"/>
          </a:p>
        </p:txBody>
      </p:sp>
      <p:pic>
        <p:nvPicPr>
          <p:cNvPr id="2" name="Picture 1"/>
          <p:cNvPicPr>
            <a:picLocks noChangeAspect="1"/>
          </p:cNvPicPr>
          <p:nvPr/>
        </p:nvPicPr>
        <p:blipFill>
          <a:blip r:embed="rId2"/>
          <a:stretch>
            <a:fillRect/>
          </a:stretch>
        </p:blipFill>
        <p:spPr>
          <a:xfrm>
            <a:off x="2672931" y="702687"/>
            <a:ext cx="3798137" cy="4737003"/>
          </a:xfrm>
          <a:prstGeom prst="rect">
            <a:avLst/>
          </a:prstGeom>
          <a:ln>
            <a:solidFill>
              <a:schemeClr val="tx1">
                <a:lumMod val="50000"/>
                <a:lumOff val="50000"/>
              </a:schemeClr>
            </a:solidFill>
          </a:ln>
        </p:spPr>
      </p:pic>
      <p:sp>
        <p:nvSpPr>
          <p:cNvPr id="5" name="Rectangle 4"/>
          <p:cNvSpPr/>
          <p:nvPr/>
        </p:nvSpPr>
        <p:spPr>
          <a:xfrm>
            <a:off x="2093062" y="5524549"/>
            <a:ext cx="4957874" cy="1077218"/>
          </a:xfrm>
          <a:prstGeom prst="rect">
            <a:avLst/>
          </a:prstGeom>
        </p:spPr>
        <p:txBody>
          <a:bodyPr wrap="square">
            <a:spAutoFit/>
          </a:bodyPr>
          <a:lstStyle/>
          <a:p>
            <a:pPr lvl="0" fontAlgn="auto">
              <a:spcBef>
                <a:spcPts val="0"/>
              </a:spcBef>
              <a:spcAft>
                <a:spcPts val="0"/>
              </a:spcAft>
            </a:pPr>
            <a:r>
              <a:rPr lang="en-US" sz="1600" b="1" dirty="0" smtClean="0">
                <a:solidFill>
                  <a:schemeClr val="tx1">
                    <a:lumMod val="65000"/>
                    <a:lumOff val="35000"/>
                  </a:schemeClr>
                </a:solidFill>
                <a:latin typeface="Calibri"/>
                <a:ea typeface="+mn-ea"/>
              </a:rPr>
              <a:t>Project Description: </a:t>
            </a:r>
          </a:p>
          <a:p>
            <a:pPr lvl="0" fontAlgn="auto">
              <a:spcBef>
                <a:spcPts val="0"/>
              </a:spcBef>
              <a:spcAft>
                <a:spcPts val="0"/>
              </a:spcAft>
            </a:pPr>
            <a:r>
              <a:rPr lang="en-US" sz="1600" b="1" dirty="0" smtClean="0">
                <a:solidFill>
                  <a:schemeClr val="tx1">
                    <a:lumMod val="65000"/>
                    <a:lumOff val="35000"/>
                  </a:schemeClr>
                </a:solidFill>
                <a:latin typeface="Calibri"/>
                <a:ea typeface="+mn-ea"/>
              </a:rPr>
              <a:t>Construct 2 </a:t>
            </a:r>
            <a:r>
              <a:rPr lang="en-US" sz="1600" b="1" dirty="0" err="1" smtClean="0">
                <a:solidFill>
                  <a:schemeClr val="tx1">
                    <a:lumMod val="65000"/>
                    <a:lumOff val="35000"/>
                  </a:schemeClr>
                </a:solidFill>
                <a:latin typeface="Calibri"/>
                <a:ea typeface="+mn-ea"/>
              </a:rPr>
              <a:t>ft</a:t>
            </a:r>
            <a:r>
              <a:rPr lang="en-US" sz="1600" b="1" dirty="0" smtClean="0">
                <a:solidFill>
                  <a:schemeClr val="tx1">
                    <a:lumMod val="65000"/>
                    <a:lumOff val="35000"/>
                  </a:schemeClr>
                </a:solidFill>
                <a:latin typeface="Calibri"/>
                <a:ea typeface="+mn-ea"/>
              </a:rPr>
              <a:t> symmetrical widening and resurface SR 1347 (</a:t>
            </a:r>
            <a:r>
              <a:rPr lang="en-US" sz="1600" b="1" dirty="0" err="1" smtClean="0">
                <a:solidFill>
                  <a:schemeClr val="tx1">
                    <a:lumMod val="65000"/>
                    <a:lumOff val="35000"/>
                  </a:schemeClr>
                </a:solidFill>
                <a:latin typeface="Calibri"/>
                <a:ea typeface="+mn-ea"/>
              </a:rPr>
              <a:t>Fronis</a:t>
            </a:r>
            <a:r>
              <a:rPr lang="en-US" sz="1600" b="1" dirty="0" smtClean="0">
                <a:solidFill>
                  <a:schemeClr val="tx1">
                    <a:lumMod val="65000"/>
                    <a:lumOff val="35000"/>
                  </a:schemeClr>
                </a:solidFill>
                <a:latin typeface="Calibri"/>
                <a:ea typeface="+mn-ea"/>
              </a:rPr>
              <a:t> Strickland Road) from NC 904 to SC State Line – [0.61 mi].</a:t>
            </a:r>
            <a:endParaRPr lang="en-US" sz="1600" b="1" dirty="0">
              <a:solidFill>
                <a:schemeClr val="tx1">
                  <a:lumMod val="65000"/>
                  <a:lumOff val="35000"/>
                </a:schemeClr>
              </a:solidFill>
              <a:latin typeface="Calibri"/>
              <a:ea typeface="+mn-ea"/>
            </a:endParaRPr>
          </a:p>
        </p:txBody>
      </p:sp>
      <p:sp>
        <p:nvSpPr>
          <p:cNvPr id="6" name="TextBox 5"/>
          <p:cNvSpPr txBox="1"/>
          <p:nvPr/>
        </p:nvSpPr>
        <p:spPr>
          <a:xfrm>
            <a:off x="6553200" y="3101788"/>
            <a:ext cx="2133600" cy="584775"/>
          </a:xfrm>
          <a:prstGeom prst="rect">
            <a:avLst/>
          </a:prstGeom>
          <a:noFill/>
        </p:spPr>
        <p:txBody>
          <a:bodyPr wrap="square" rtlCol="0">
            <a:spAutoFit/>
          </a:bodyPr>
          <a:lstStyle/>
          <a:p>
            <a:r>
              <a:rPr lang="en-US" sz="1600" b="1" dirty="0" smtClean="0">
                <a:solidFill>
                  <a:schemeClr val="tx1">
                    <a:lumMod val="65000"/>
                    <a:lumOff val="35000"/>
                  </a:schemeClr>
                </a:solidFill>
              </a:rPr>
              <a:t>Project Cost: $75,000</a:t>
            </a:r>
          </a:p>
          <a:p>
            <a:r>
              <a:rPr lang="en-US" sz="1600" b="1" dirty="0" smtClean="0">
                <a:solidFill>
                  <a:schemeClr val="tx1">
                    <a:lumMod val="65000"/>
                    <a:lumOff val="35000"/>
                  </a:schemeClr>
                </a:solidFill>
              </a:rPr>
              <a:t>Funding Year: FY 2019</a:t>
            </a:r>
            <a:endParaRPr lang="en-US" sz="1600" b="1" dirty="0">
              <a:solidFill>
                <a:schemeClr val="tx1">
                  <a:lumMod val="65000"/>
                  <a:lumOff val="35000"/>
                </a:schemeClr>
              </a:solidFill>
            </a:endParaRPr>
          </a:p>
        </p:txBody>
      </p:sp>
    </p:spTree>
    <p:extLst>
      <p:ext uri="{BB962C8B-B14F-4D97-AF65-F5344CB8AC3E}">
        <p14:creationId xmlns:p14="http://schemas.microsoft.com/office/powerpoint/2010/main" val="10735759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3"/>
          </p:nvPr>
        </p:nvSpPr>
        <p:spPr/>
        <p:txBody>
          <a:bodyPr/>
          <a:lstStyle/>
          <a:p>
            <a:pPr>
              <a:defRPr/>
            </a:pPr>
            <a:fld id="{8E0C9224-0E86-4A9A-8DD9-792BBB0652B6}" type="slidenum">
              <a:rPr lang="en-US" altLang="en-US" smtClean="0"/>
              <a:pPr>
                <a:defRPr/>
              </a:pPr>
              <a:t>16</a:t>
            </a:fld>
            <a:endParaRPr lang="en-US" altLang="en-US"/>
          </a:p>
        </p:txBody>
      </p:sp>
      <p:sp>
        <p:nvSpPr>
          <p:cNvPr id="4" name="Text Placeholder 1"/>
          <p:cNvSpPr>
            <a:spLocks noGrp="1"/>
          </p:cNvSpPr>
          <p:nvPr>
            <p:ph type="body" sz="quarter" idx="12"/>
          </p:nvPr>
        </p:nvSpPr>
        <p:spPr/>
        <p:txBody>
          <a:bodyPr/>
          <a:lstStyle/>
          <a:p>
            <a:r>
              <a:rPr lang="en-US" sz="1200" dirty="0" smtClean="0"/>
              <a:t>Mobility Fund – High Impact/Low Cost Projects</a:t>
            </a:r>
            <a:endParaRPr lang="en-US" sz="1200" dirty="0"/>
          </a:p>
        </p:txBody>
      </p:sp>
      <p:pic>
        <p:nvPicPr>
          <p:cNvPr id="6" name="Picture 5"/>
          <p:cNvPicPr>
            <a:picLocks noChangeAspect="1"/>
          </p:cNvPicPr>
          <p:nvPr/>
        </p:nvPicPr>
        <p:blipFill>
          <a:blip r:embed="rId2"/>
          <a:stretch>
            <a:fillRect/>
          </a:stretch>
        </p:blipFill>
        <p:spPr>
          <a:xfrm>
            <a:off x="3002844" y="666044"/>
            <a:ext cx="3283656" cy="4734985"/>
          </a:xfrm>
          <a:prstGeom prst="rect">
            <a:avLst/>
          </a:prstGeom>
          <a:ln>
            <a:solidFill>
              <a:schemeClr val="tx1">
                <a:lumMod val="50000"/>
                <a:lumOff val="50000"/>
              </a:schemeClr>
            </a:solidFill>
          </a:ln>
        </p:spPr>
      </p:pic>
      <p:sp>
        <p:nvSpPr>
          <p:cNvPr id="7" name="Rectangle 6"/>
          <p:cNvSpPr/>
          <p:nvPr/>
        </p:nvSpPr>
        <p:spPr>
          <a:xfrm>
            <a:off x="2712259" y="5525353"/>
            <a:ext cx="4050492" cy="830997"/>
          </a:xfrm>
          <a:prstGeom prst="rect">
            <a:avLst/>
          </a:prstGeom>
        </p:spPr>
        <p:txBody>
          <a:bodyPr wrap="square">
            <a:spAutoFit/>
          </a:bodyPr>
          <a:lstStyle/>
          <a:p>
            <a:pPr lvl="0" fontAlgn="auto">
              <a:spcBef>
                <a:spcPts val="0"/>
              </a:spcBef>
              <a:spcAft>
                <a:spcPts val="0"/>
              </a:spcAft>
            </a:pPr>
            <a:r>
              <a:rPr lang="en-US" sz="1600" b="1" dirty="0" smtClean="0">
                <a:solidFill>
                  <a:schemeClr val="tx1">
                    <a:lumMod val="65000"/>
                    <a:lumOff val="35000"/>
                  </a:schemeClr>
                </a:solidFill>
                <a:latin typeface="Calibri"/>
                <a:ea typeface="+mn-ea"/>
              </a:rPr>
              <a:t>Project Description: </a:t>
            </a:r>
          </a:p>
          <a:p>
            <a:pPr lvl="0" fontAlgn="auto">
              <a:spcBef>
                <a:spcPts val="0"/>
              </a:spcBef>
              <a:spcAft>
                <a:spcPts val="0"/>
              </a:spcAft>
            </a:pPr>
            <a:r>
              <a:rPr lang="en-US" sz="1600" b="1" dirty="0" smtClean="0">
                <a:solidFill>
                  <a:schemeClr val="tx1">
                    <a:lumMod val="65000"/>
                    <a:lumOff val="35000"/>
                  </a:schemeClr>
                </a:solidFill>
                <a:latin typeface="Calibri"/>
                <a:ea typeface="+mn-ea"/>
              </a:rPr>
              <a:t>Construct left turn lane on US 701 at SR 1546 (Bill Hooks Road).</a:t>
            </a:r>
            <a:endParaRPr lang="en-US" sz="1600" b="1" dirty="0">
              <a:solidFill>
                <a:schemeClr val="tx1">
                  <a:lumMod val="65000"/>
                  <a:lumOff val="35000"/>
                </a:schemeClr>
              </a:solidFill>
              <a:latin typeface="Calibri"/>
              <a:ea typeface="+mn-ea"/>
            </a:endParaRPr>
          </a:p>
        </p:txBody>
      </p:sp>
      <p:sp>
        <p:nvSpPr>
          <p:cNvPr id="8" name="TextBox 7"/>
          <p:cNvSpPr txBox="1"/>
          <p:nvPr/>
        </p:nvSpPr>
        <p:spPr>
          <a:xfrm>
            <a:off x="6553200" y="3101788"/>
            <a:ext cx="2133600" cy="584775"/>
          </a:xfrm>
          <a:prstGeom prst="rect">
            <a:avLst/>
          </a:prstGeom>
          <a:noFill/>
        </p:spPr>
        <p:txBody>
          <a:bodyPr wrap="square" rtlCol="0">
            <a:spAutoFit/>
          </a:bodyPr>
          <a:lstStyle/>
          <a:p>
            <a:r>
              <a:rPr lang="en-US" sz="1600" b="1" dirty="0" smtClean="0">
                <a:solidFill>
                  <a:schemeClr val="tx1">
                    <a:lumMod val="65000"/>
                    <a:lumOff val="35000"/>
                  </a:schemeClr>
                </a:solidFill>
              </a:rPr>
              <a:t>Project Cost: $300,000 </a:t>
            </a:r>
          </a:p>
          <a:p>
            <a:r>
              <a:rPr lang="en-US" sz="1600" b="1" dirty="0" smtClean="0">
                <a:solidFill>
                  <a:schemeClr val="tx1">
                    <a:lumMod val="65000"/>
                    <a:lumOff val="35000"/>
                  </a:schemeClr>
                </a:solidFill>
              </a:rPr>
              <a:t>Funding Year: FY 2019</a:t>
            </a:r>
            <a:endParaRPr lang="en-US" sz="1600" b="1" dirty="0">
              <a:solidFill>
                <a:schemeClr val="tx1">
                  <a:lumMod val="65000"/>
                  <a:lumOff val="35000"/>
                </a:schemeClr>
              </a:solidFill>
            </a:endParaRPr>
          </a:p>
        </p:txBody>
      </p:sp>
    </p:spTree>
    <p:extLst>
      <p:ext uri="{BB962C8B-B14F-4D97-AF65-F5344CB8AC3E}">
        <p14:creationId xmlns:p14="http://schemas.microsoft.com/office/powerpoint/2010/main" val="27059788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3"/>
          </p:nvPr>
        </p:nvSpPr>
        <p:spPr/>
        <p:txBody>
          <a:bodyPr/>
          <a:lstStyle/>
          <a:p>
            <a:pPr>
              <a:defRPr/>
            </a:pPr>
            <a:fld id="{8E0C9224-0E86-4A9A-8DD9-792BBB0652B6}" type="slidenum">
              <a:rPr lang="en-US" altLang="en-US" smtClean="0"/>
              <a:pPr>
                <a:defRPr/>
              </a:pPr>
              <a:t>17</a:t>
            </a:fld>
            <a:endParaRPr lang="en-US" altLang="en-US"/>
          </a:p>
        </p:txBody>
      </p:sp>
      <p:sp>
        <p:nvSpPr>
          <p:cNvPr id="4" name="Title 5"/>
          <p:cNvSpPr txBox="1">
            <a:spLocks/>
          </p:cNvSpPr>
          <p:nvPr/>
        </p:nvSpPr>
        <p:spPr>
          <a:xfrm>
            <a:off x="457200" y="658440"/>
            <a:ext cx="8229600" cy="1143000"/>
          </a:xfrm>
          <a:prstGeom prst="rect">
            <a:avLst/>
          </a:prstGeom>
        </p:spPr>
        <p:txBody>
          <a:bodyPr/>
          <a:lstStyle>
            <a:lvl1pPr algn="ctr" defTabSz="457200" rtl="0" eaLnBrk="1" fontAlgn="base" hangingPunct="1">
              <a:spcBef>
                <a:spcPct val="0"/>
              </a:spcBef>
              <a:spcAft>
                <a:spcPct val="0"/>
              </a:spcAft>
              <a:defRPr sz="4400" kern="1200">
                <a:solidFill>
                  <a:srgbClr val="595959"/>
                </a:solidFill>
                <a:latin typeface="Arial"/>
                <a:ea typeface="MS PGothic" pitchFamily="34" charset="-128"/>
                <a:cs typeface="Arial"/>
              </a:defRPr>
            </a:lvl1pPr>
            <a:lvl2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2pPr>
            <a:lvl3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3pPr>
            <a:lvl4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4pPr>
            <a:lvl5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0"/>
              </a:defRPr>
            </a:lvl9pPr>
          </a:lstStyle>
          <a:p>
            <a:r>
              <a:rPr lang="en-US" sz="3200" dirty="0" smtClean="0"/>
              <a:t>High Impact Low Cost Projects  </a:t>
            </a:r>
          </a:p>
          <a:p>
            <a:r>
              <a:rPr lang="en-US" sz="2800" dirty="0" smtClean="0"/>
              <a:t>Next Steps – </a:t>
            </a:r>
            <a:r>
              <a:rPr lang="en-US" sz="2800" b="1" dirty="0" smtClean="0"/>
              <a:t>Division 6</a:t>
            </a:r>
          </a:p>
        </p:txBody>
      </p:sp>
      <p:sp>
        <p:nvSpPr>
          <p:cNvPr id="5" name="Text Placeholder 1"/>
          <p:cNvSpPr>
            <a:spLocks noGrp="1"/>
          </p:cNvSpPr>
          <p:nvPr>
            <p:ph type="body" sz="quarter" idx="12"/>
          </p:nvPr>
        </p:nvSpPr>
        <p:spPr/>
        <p:txBody>
          <a:bodyPr/>
          <a:lstStyle/>
          <a:p>
            <a:r>
              <a:rPr lang="en-US" sz="1200" dirty="0" smtClean="0"/>
              <a:t>Mobility Fund – High Impact/Low Cost Projects</a:t>
            </a:r>
            <a:endParaRPr lang="en-US" sz="1200" dirty="0"/>
          </a:p>
        </p:txBody>
      </p:sp>
      <p:sp>
        <p:nvSpPr>
          <p:cNvPr id="6" name="Rectangle 5"/>
          <p:cNvSpPr/>
          <p:nvPr/>
        </p:nvSpPr>
        <p:spPr>
          <a:xfrm>
            <a:off x="457201" y="2080615"/>
            <a:ext cx="8506690" cy="3970318"/>
          </a:xfrm>
          <a:prstGeom prst="rect">
            <a:avLst/>
          </a:prstGeom>
        </p:spPr>
        <p:txBody>
          <a:bodyPr wrap="square">
            <a:spAutoFit/>
          </a:bodyPr>
          <a:lstStyle/>
          <a:p>
            <a:pPr marL="342900" indent="-342900">
              <a:buFont typeface="Arial" panose="020B0604020202020204" pitchFamily="34" charset="0"/>
              <a:buChar char="•"/>
            </a:pPr>
            <a:r>
              <a:rPr lang="en-US" sz="2200" dirty="0" smtClean="0">
                <a:solidFill>
                  <a:schemeClr val="tx1">
                    <a:lumMod val="65000"/>
                    <a:lumOff val="35000"/>
                  </a:schemeClr>
                </a:solidFill>
                <a:latin typeface="Arial" panose="020B0604020202020204" pitchFamily="34" charset="0"/>
                <a:cs typeface="Arial" panose="020B0604020202020204" pitchFamily="34" charset="0"/>
              </a:rPr>
              <a:t>All projects have been added to the Board of Transportation agenda and were presented for approval at the February Meeting.</a:t>
            </a:r>
          </a:p>
          <a:p>
            <a:endParaRPr lang="en-US" sz="2200" dirty="0" smtClean="0">
              <a:solidFill>
                <a:schemeClr val="tx1">
                  <a:lumMod val="65000"/>
                  <a:lumOff val="35000"/>
                </a:schemeClr>
              </a:solidFill>
              <a:latin typeface="Arial" panose="020B0604020202020204" pitchFamily="34" charset="0"/>
              <a:cs typeface="Arial" panose="020B0604020202020204" pitchFamily="34" charset="0"/>
            </a:endParaRPr>
          </a:p>
          <a:p>
            <a:pPr marL="342900" indent="-342900">
              <a:spcAft>
                <a:spcPts val="600"/>
              </a:spcAft>
              <a:buFont typeface="Arial" panose="020B0604020202020204" pitchFamily="34" charset="0"/>
              <a:buChar char="•"/>
            </a:pPr>
            <a:r>
              <a:rPr lang="en-US" sz="2200" dirty="0" smtClean="0">
                <a:solidFill>
                  <a:schemeClr val="tx1">
                    <a:lumMod val="65000"/>
                    <a:lumOff val="35000"/>
                  </a:schemeClr>
                </a:solidFill>
                <a:latin typeface="Arial" panose="020B0604020202020204" pitchFamily="34" charset="0"/>
                <a:cs typeface="Arial" panose="020B0604020202020204" pitchFamily="34" charset="0"/>
              </a:rPr>
              <a:t>For projects exceeding $250K, District Engineers have sent Resolutions of support to local governments for approval.  Most resolutions are on local board agendas for January/February meetings.</a:t>
            </a:r>
          </a:p>
          <a:p>
            <a:pPr>
              <a:spcAft>
                <a:spcPts val="600"/>
              </a:spcAft>
            </a:pPr>
            <a:endParaRPr lang="en-US" sz="2200" dirty="0">
              <a:solidFill>
                <a:schemeClr val="tx1">
                  <a:lumMod val="65000"/>
                  <a:lumOff val="35000"/>
                </a:schemeClr>
              </a:solidFill>
              <a:latin typeface="Arial" panose="020B0604020202020204" pitchFamily="34" charset="0"/>
              <a:cs typeface="Arial" panose="020B0604020202020204" pitchFamily="34" charset="0"/>
            </a:endParaRPr>
          </a:p>
          <a:p>
            <a:pPr marL="342900" indent="-342900">
              <a:spcAft>
                <a:spcPts val="600"/>
              </a:spcAft>
              <a:buFont typeface="Arial" panose="020B0604020202020204" pitchFamily="34" charset="0"/>
              <a:buChar char="•"/>
            </a:pPr>
            <a:r>
              <a:rPr lang="en-US" sz="2200" dirty="0" smtClean="0">
                <a:solidFill>
                  <a:schemeClr val="tx1">
                    <a:lumMod val="65000"/>
                    <a:lumOff val="35000"/>
                  </a:schemeClr>
                </a:solidFill>
                <a:latin typeface="Arial" panose="020B0604020202020204" pitchFamily="34" charset="0"/>
                <a:cs typeface="Arial" panose="020B0604020202020204" pitchFamily="34" charset="0"/>
              </a:rPr>
              <a:t>District Engineers will begin including High Impact/Low Cost projects in the next round of resurfacing projects (Spring 2018).</a:t>
            </a:r>
          </a:p>
        </p:txBody>
      </p:sp>
    </p:spTree>
    <p:extLst>
      <p:ext uri="{BB962C8B-B14F-4D97-AF65-F5344CB8AC3E}">
        <p14:creationId xmlns:p14="http://schemas.microsoft.com/office/powerpoint/2010/main" val="5719863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3"/>
          </p:nvPr>
        </p:nvSpPr>
        <p:spPr/>
        <p:txBody>
          <a:bodyPr/>
          <a:lstStyle/>
          <a:p>
            <a:pPr>
              <a:defRPr/>
            </a:pPr>
            <a:fld id="{8E0C9224-0E86-4A9A-8DD9-792BBB0652B6}" type="slidenum">
              <a:rPr lang="en-US" altLang="en-US" smtClean="0"/>
              <a:pPr>
                <a:defRPr/>
              </a:pPr>
              <a:t>18</a:t>
            </a:fld>
            <a:endParaRPr lang="en-US" altLang="en-US"/>
          </a:p>
        </p:txBody>
      </p:sp>
      <p:sp>
        <p:nvSpPr>
          <p:cNvPr id="5" name="Text Placeholder 1"/>
          <p:cNvSpPr>
            <a:spLocks noGrp="1"/>
          </p:cNvSpPr>
          <p:nvPr>
            <p:ph type="body" sz="quarter" idx="12"/>
          </p:nvPr>
        </p:nvSpPr>
        <p:spPr/>
        <p:txBody>
          <a:bodyPr/>
          <a:lstStyle/>
          <a:p>
            <a:r>
              <a:rPr lang="en-US" sz="1200" dirty="0" smtClean="0"/>
              <a:t>Mobility Fund – High Impact/Low Cost Projects</a:t>
            </a:r>
            <a:endParaRPr lang="en-US" sz="1200" dirty="0"/>
          </a:p>
        </p:txBody>
      </p:sp>
      <p:sp>
        <p:nvSpPr>
          <p:cNvPr id="6" name="Title 5"/>
          <p:cNvSpPr txBox="1">
            <a:spLocks/>
          </p:cNvSpPr>
          <p:nvPr/>
        </p:nvSpPr>
        <p:spPr>
          <a:xfrm>
            <a:off x="457200" y="658440"/>
            <a:ext cx="8229600" cy="1143000"/>
          </a:xfrm>
          <a:prstGeom prst="rect">
            <a:avLst/>
          </a:prstGeom>
        </p:spPr>
        <p:txBody>
          <a:bodyPr/>
          <a:lstStyle>
            <a:lvl1pPr algn="ctr" defTabSz="457200" rtl="0" eaLnBrk="1" fontAlgn="base" hangingPunct="1">
              <a:spcBef>
                <a:spcPct val="0"/>
              </a:spcBef>
              <a:spcAft>
                <a:spcPct val="0"/>
              </a:spcAft>
              <a:defRPr sz="4400" kern="1200">
                <a:solidFill>
                  <a:srgbClr val="595959"/>
                </a:solidFill>
                <a:latin typeface="Arial"/>
                <a:ea typeface="MS PGothic" pitchFamily="34" charset="-128"/>
                <a:cs typeface="Arial"/>
              </a:defRPr>
            </a:lvl1pPr>
            <a:lvl2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2pPr>
            <a:lvl3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3pPr>
            <a:lvl4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4pPr>
            <a:lvl5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0"/>
              </a:defRPr>
            </a:lvl9pPr>
          </a:lstStyle>
          <a:p>
            <a:r>
              <a:rPr lang="en-US" sz="3200" dirty="0" smtClean="0"/>
              <a:t>High Impact Low Cost Projects  </a:t>
            </a:r>
          </a:p>
          <a:p>
            <a:r>
              <a:rPr lang="en-US" sz="2800" dirty="0" smtClean="0"/>
              <a:t>Next Steps – </a:t>
            </a:r>
            <a:r>
              <a:rPr lang="en-US" sz="2800" b="1" dirty="0" smtClean="0"/>
              <a:t>NCDOT Management</a:t>
            </a:r>
          </a:p>
        </p:txBody>
      </p:sp>
      <p:sp>
        <p:nvSpPr>
          <p:cNvPr id="7" name="Rectangle 6"/>
          <p:cNvSpPr/>
          <p:nvPr/>
        </p:nvSpPr>
        <p:spPr>
          <a:xfrm>
            <a:off x="457201" y="2080615"/>
            <a:ext cx="8506690" cy="3970318"/>
          </a:xfrm>
          <a:prstGeom prst="rect">
            <a:avLst/>
          </a:prstGeom>
        </p:spPr>
        <p:txBody>
          <a:bodyPr wrap="square">
            <a:spAutoFit/>
          </a:bodyPr>
          <a:lstStyle/>
          <a:p>
            <a:pPr marL="342900" indent="-342900">
              <a:buFont typeface="Arial" panose="020B0604020202020204" pitchFamily="34" charset="0"/>
              <a:buChar char="•"/>
            </a:pPr>
            <a:r>
              <a:rPr lang="en-US" sz="2200" dirty="0" smtClean="0">
                <a:solidFill>
                  <a:schemeClr val="tx1">
                    <a:lumMod val="65000"/>
                    <a:lumOff val="35000"/>
                  </a:schemeClr>
                </a:solidFill>
                <a:latin typeface="Arial" panose="020B0604020202020204" pitchFamily="34" charset="0"/>
                <a:cs typeface="Arial" panose="020B0604020202020204" pitchFamily="34" charset="0"/>
              </a:rPr>
              <a:t>After all projects statewide have been approved by the Board of Transportation, NCDOT Management is required to submit a report to the Joint Legislative Transportation Oversight Committee by March 1, 2018.</a:t>
            </a:r>
          </a:p>
          <a:p>
            <a:endParaRPr lang="en-US" sz="2200" dirty="0" smtClean="0">
              <a:solidFill>
                <a:schemeClr val="tx1">
                  <a:lumMod val="65000"/>
                  <a:lumOff val="35000"/>
                </a:schemeClr>
              </a:solidFill>
              <a:latin typeface="Arial" panose="020B0604020202020204" pitchFamily="34" charset="0"/>
              <a:cs typeface="Arial" panose="020B0604020202020204" pitchFamily="34" charset="0"/>
            </a:endParaRPr>
          </a:p>
          <a:p>
            <a:pPr marL="342900" indent="-342900">
              <a:spcAft>
                <a:spcPts val="600"/>
              </a:spcAft>
              <a:buFont typeface="Arial" panose="020B0604020202020204" pitchFamily="34" charset="0"/>
              <a:buChar char="•"/>
            </a:pPr>
            <a:r>
              <a:rPr lang="en-US" sz="2200" dirty="0" smtClean="0">
                <a:solidFill>
                  <a:schemeClr val="tx1">
                    <a:lumMod val="65000"/>
                    <a:lumOff val="35000"/>
                  </a:schemeClr>
                </a:solidFill>
                <a:latin typeface="Arial" panose="020B0604020202020204" pitchFamily="34" charset="0"/>
                <a:cs typeface="Arial" panose="020B0604020202020204" pitchFamily="34" charset="0"/>
              </a:rPr>
              <a:t>The report will include the types of projects submitted, funding amounts, criteria selection process, criteria used and project scoring methodology for each Division.</a:t>
            </a:r>
          </a:p>
          <a:p>
            <a:pPr>
              <a:spcAft>
                <a:spcPts val="600"/>
              </a:spcAft>
            </a:pPr>
            <a:endParaRPr lang="en-US" sz="2200" dirty="0">
              <a:solidFill>
                <a:schemeClr val="tx1">
                  <a:lumMod val="65000"/>
                  <a:lumOff val="35000"/>
                </a:schemeClr>
              </a:solidFill>
              <a:latin typeface="Arial" panose="020B0604020202020204" pitchFamily="34" charset="0"/>
              <a:cs typeface="Arial" panose="020B0604020202020204" pitchFamily="34" charset="0"/>
            </a:endParaRPr>
          </a:p>
          <a:p>
            <a:pPr marL="342900" indent="-342900">
              <a:spcAft>
                <a:spcPts val="600"/>
              </a:spcAft>
              <a:buFont typeface="Arial" panose="020B0604020202020204" pitchFamily="34" charset="0"/>
              <a:buChar char="•"/>
            </a:pPr>
            <a:r>
              <a:rPr lang="en-US" sz="2200" dirty="0" smtClean="0">
                <a:solidFill>
                  <a:schemeClr val="tx1">
                    <a:lumMod val="65000"/>
                    <a:lumOff val="35000"/>
                  </a:schemeClr>
                </a:solidFill>
                <a:latin typeface="Arial" panose="020B0604020202020204" pitchFamily="34" charset="0"/>
                <a:cs typeface="Arial" panose="020B0604020202020204" pitchFamily="34" charset="0"/>
              </a:rPr>
              <a:t>The goal is to demonstrate there is a need to make High Impact Low Cost Construction a permanent funding source.</a:t>
            </a:r>
          </a:p>
        </p:txBody>
      </p:sp>
    </p:spTree>
    <p:extLst>
      <p:ext uri="{BB962C8B-B14F-4D97-AF65-F5344CB8AC3E}">
        <p14:creationId xmlns:p14="http://schemas.microsoft.com/office/powerpoint/2010/main" val="37986571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3"/>
          </p:nvPr>
        </p:nvSpPr>
        <p:spPr/>
        <p:txBody>
          <a:bodyPr/>
          <a:lstStyle/>
          <a:p>
            <a:pPr>
              <a:defRPr/>
            </a:pPr>
            <a:fld id="{8E0C9224-0E86-4A9A-8DD9-792BBB0652B6}" type="slidenum">
              <a:rPr lang="en-US" altLang="en-US" smtClean="0"/>
              <a:pPr>
                <a:defRPr/>
              </a:pPr>
              <a:t>19</a:t>
            </a:fld>
            <a:endParaRPr lang="en-US" altLang="en-US"/>
          </a:p>
        </p:txBody>
      </p:sp>
      <p:sp>
        <p:nvSpPr>
          <p:cNvPr id="4" name="Text Placeholder 1"/>
          <p:cNvSpPr>
            <a:spLocks noGrp="1"/>
          </p:cNvSpPr>
          <p:nvPr>
            <p:ph type="body" sz="quarter" idx="12"/>
          </p:nvPr>
        </p:nvSpPr>
        <p:spPr/>
        <p:txBody>
          <a:bodyPr/>
          <a:lstStyle/>
          <a:p>
            <a:r>
              <a:rPr lang="en-US" sz="1200" dirty="0" smtClean="0"/>
              <a:t>Mobility Fund – High Impact/Low Cost Projects</a:t>
            </a:r>
            <a:endParaRPr lang="en-US" sz="1200" dirty="0"/>
          </a:p>
        </p:txBody>
      </p:sp>
      <p:sp>
        <p:nvSpPr>
          <p:cNvPr id="5" name="Rectangle 4"/>
          <p:cNvSpPr/>
          <p:nvPr/>
        </p:nvSpPr>
        <p:spPr>
          <a:xfrm>
            <a:off x="457201" y="2080615"/>
            <a:ext cx="8506690" cy="1200329"/>
          </a:xfrm>
          <a:prstGeom prst="rect">
            <a:avLst/>
          </a:prstGeom>
        </p:spPr>
        <p:txBody>
          <a:bodyPr wrap="square">
            <a:spAutoFit/>
          </a:bodyPr>
          <a:lstStyle/>
          <a:p>
            <a:pPr algn="ctr"/>
            <a:r>
              <a:rPr lang="en-US" sz="7200" dirty="0" smtClean="0">
                <a:solidFill>
                  <a:schemeClr val="tx1">
                    <a:lumMod val="65000"/>
                    <a:lumOff val="35000"/>
                  </a:schemeClr>
                </a:solidFill>
                <a:latin typeface="Arial" panose="020B0604020202020204" pitchFamily="34" charset="0"/>
                <a:cs typeface="Arial" panose="020B0604020202020204" pitchFamily="34" charset="0"/>
              </a:rPr>
              <a:t>Questions ??</a:t>
            </a:r>
          </a:p>
        </p:txBody>
      </p:sp>
    </p:spTree>
    <p:extLst>
      <p:ext uri="{BB962C8B-B14F-4D97-AF65-F5344CB8AC3E}">
        <p14:creationId xmlns:p14="http://schemas.microsoft.com/office/powerpoint/2010/main" val="18792186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3"/>
          </p:nvPr>
        </p:nvSpPr>
        <p:spPr/>
        <p:txBody>
          <a:bodyPr/>
          <a:lstStyle/>
          <a:p>
            <a:pPr>
              <a:defRPr/>
            </a:pPr>
            <a:fld id="{8E0C9224-0E86-4A9A-8DD9-792BBB0652B6}" type="slidenum">
              <a:rPr lang="en-US" altLang="en-US" smtClean="0"/>
              <a:pPr>
                <a:defRPr/>
              </a:pPr>
              <a:t>2</a:t>
            </a:fld>
            <a:endParaRPr lang="en-US" altLang="en-US" dirty="0"/>
          </a:p>
        </p:txBody>
      </p:sp>
      <p:sp>
        <p:nvSpPr>
          <p:cNvPr id="4" name="Rectangle 3"/>
          <p:cNvSpPr/>
          <p:nvPr/>
        </p:nvSpPr>
        <p:spPr>
          <a:xfrm>
            <a:off x="318655" y="2647342"/>
            <a:ext cx="8645235" cy="3416320"/>
          </a:xfrm>
          <a:prstGeom prst="rect">
            <a:avLst/>
          </a:prstGeom>
        </p:spPr>
        <p:txBody>
          <a:bodyPr wrap="square">
            <a:spAutoFit/>
          </a:bodyPr>
          <a:lstStyle/>
          <a:p>
            <a:r>
              <a:rPr lang="en-US" sz="2400" dirty="0">
                <a:solidFill>
                  <a:schemeClr val="tx1">
                    <a:lumMod val="65000"/>
                    <a:lumOff val="35000"/>
                  </a:schemeClr>
                </a:solidFill>
                <a:latin typeface="Arial" panose="020B0604020202020204" pitchFamily="34" charset="0"/>
                <a:cs typeface="Arial" panose="020B0604020202020204" pitchFamily="34" charset="0"/>
              </a:rPr>
              <a:t>OVERVIEW: </a:t>
            </a:r>
            <a:endParaRPr lang="en-US" sz="2400" dirty="0" smtClean="0">
              <a:solidFill>
                <a:schemeClr val="tx1">
                  <a:lumMod val="65000"/>
                  <a:lumOff val="35000"/>
                </a:schemeClr>
              </a:solidFill>
              <a:latin typeface="Arial" panose="020B0604020202020204" pitchFamily="34" charset="0"/>
              <a:cs typeface="Arial" panose="020B0604020202020204" pitchFamily="34" charset="0"/>
            </a:endParaRPr>
          </a:p>
          <a:p>
            <a:r>
              <a:rPr lang="en-US" sz="2400" dirty="0">
                <a:solidFill>
                  <a:schemeClr val="tx1">
                    <a:lumMod val="65000"/>
                    <a:lumOff val="35000"/>
                  </a:schemeClr>
                </a:solidFill>
                <a:latin typeface="Arial" panose="020B0604020202020204" pitchFamily="34" charset="0"/>
                <a:cs typeface="Arial" panose="020B0604020202020204" pitchFamily="34" charset="0"/>
              </a:rPr>
              <a:t>F</a:t>
            </a:r>
            <a:r>
              <a:rPr lang="en-US" sz="2400" dirty="0" smtClean="0">
                <a:solidFill>
                  <a:schemeClr val="tx1">
                    <a:lumMod val="65000"/>
                    <a:lumOff val="35000"/>
                  </a:schemeClr>
                </a:solidFill>
                <a:latin typeface="Arial" panose="020B0604020202020204" pitchFamily="34" charset="0"/>
                <a:cs typeface="Arial" panose="020B0604020202020204" pitchFamily="34" charset="0"/>
              </a:rPr>
              <a:t>unds </a:t>
            </a:r>
            <a:r>
              <a:rPr lang="en-US" sz="2400" dirty="0">
                <a:solidFill>
                  <a:schemeClr val="tx1">
                    <a:lumMod val="65000"/>
                    <a:lumOff val="35000"/>
                  </a:schemeClr>
                </a:solidFill>
                <a:latin typeface="Arial" panose="020B0604020202020204" pitchFamily="34" charset="0"/>
                <a:cs typeface="Arial" panose="020B0604020202020204" pitchFamily="34" charset="0"/>
              </a:rPr>
              <a:t>appropriated to the Mobility/Modernization Fund in the Highway Fund, shall be used by </a:t>
            </a:r>
            <a:r>
              <a:rPr lang="en-US" sz="2400" dirty="0" smtClean="0">
                <a:solidFill>
                  <a:schemeClr val="tx1">
                    <a:lumMod val="65000"/>
                    <a:lumOff val="35000"/>
                  </a:schemeClr>
                </a:solidFill>
                <a:latin typeface="Arial" panose="020B0604020202020204" pitchFamily="34" charset="0"/>
                <a:cs typeface="Arial" panose="020B0604020202020204" pitchFamily="34" charset="0"/>
              </a:rPr>
              <a:t>NCDOT as </a:t>
            </a:r>
            <a:r>
              <a:rPr lang="en-US" sz="2400" dirty="0">
                <a:solidFill>
                  <a:schemeClr val="tx1">
                    <a:lumMod val="65000"/>
                    <a:lumOff val="35000"/>
                  </a:schemeClr>
                </a:solidFill>
                <a:latin typeface="Arial" panose="020B0604020202020204" pitchFamily="34" charset="0"/>
                <a:cs typeface="Arial" panose="020B0604020202020204" pitchFamily="34" charset="0"/>
              </a:rPr>
              <a:t>follows: </a:t>
            </a:r>
            <a:r>
              <a:rPr lang="en-US" sz="2400" dirty="0" smtClean="0">
                <a:solidFill>
                  <a:schemeClr val="tx1">
                    <a:lumMod val="65000"/>
                    <a:lumOff val="35000"/>
                  </a:schemeClr>
                </a:solidFill>
                <a:latin typeface="Arial" panose="020B0604020202020204" pitchFamily="34" charset="0"/>
                <a:cs typeface="Arial" panose="020B0604020202020204" pitchFamily="34" charset="0"/>
              </a:rPr>
              <a:t>	</a:t>
            </a:r>
          </a:p>
          <a:p>
            <a:endParaRPr lang="en-US" sz="2400" dirty="0">
              <a:solidFill>
                <a:schemeClr val="tx1">
                  <a:lumMod val="65000"/>
                  <a:lumOff val="35000"/>
                </a:schemeClr>
              </a:solidFill>
              <a:latin typeface="Arial" panose="020B0604020202020204" pitchFamily="34" charset="0"/>
              <a:cs typeface="Arial" panose="020B0604020202020204" pitchFamily="34" charset="0"/>
            </a:endParaRPr>
          </a:p>
          <a:p>
            <a:pPr marL="342900" indent="-342900">
              <a:spcAft>
                <a:spcPts val="600"/>
              </a:spcAft>
              <a:buFont typeface="Arial" panose="020B0604020202020204" pitchFamily="34" charset="0"/>
              <a:buChar char="•"/>
            </a:pPr>
            <a:r>
              <a:rPr lang="en-US" sz="2200" dirty="0" smtClean="0">
                <a:solidFill>
                  <a:schemeClr val="tx1">
                    <a:lumMod val="65000"/>
                    <a:lumOff val="35000"/>
                  </a:schemeClr>
                </a:solidFill>
                <a:latin typeface="Arial" panose="020B0604020202020204" pitchFamily="34" charset="0"/>
                <a:cs typeface="Arial" panose="020B0604020202020204" pitchFamily="34" charset="0"/>
              </a:rPr>
              <a:t>40</a:t>
            </a:r>
            <a:r>
              <a:rPr lang="en-US" sz="2200" dirty="0">
                <a:solidFill>
                  <a:schemeClr val="tx1">
                    <a:lumMod val="65000"/>
                    <a:lumOff val="35000"/>
                  </a:schemeClr>
                </a:solidFill>
                <a:latin typeface="Arial" panose="020B0604020202020204" pitchFamily="34" charset="0"/>
                <a:cs typeface="Arial" panose="020B0604020202020204" pitchFamily="34" charset="0"/>
              </a:rPr>
              <a:t>% or </a:t>
            </a:r>
            <a:r>
              <a:rPr lang="en-US" sz="2200" dirty="0" smtClean="0">
                <a:solidFill>
                  <a:schemeClr val="tx1">
                    <a:lumMod val="65000"/>
                    <a:lumOff val="35000"/>
                  </a:schemeClr>
                </a:solidFill>
                <a:latin typeface="Arial" panose="020B0604020202020204" pitchFamily="34" charset="0"/>
                <a:cs typeface="Arial" panose="020B0604020202020204" pitchFamily="34" charset="0"/>
              </a:rPr>
              <a:t>($20M/yr.) </a:t>
            </a:r>
            <a:r>
              <a:rPr lang="en-US" sz="2200" dirty="0">
                <a:solidFill>
                  <a:schemeClr val="tx1">
                    <a:lumMod val="65000"/>
                    <a:lumOff val="35000"/>
                  </a:schemeClr>
                </a:solidFill>
                <a:latin typeface="Arial" panose="020B0604020202020204" pitchFamily="34" charset="0"/>
                <a:cs typeface="Arial" panose="020B0604020202020204" pitchFamily="34" charset="0"/>
              </a:rPr>
              <a:t>for a </a:t>
            </a:r>
            <a:r>
              <a:rPr lang="en-US" sz="2200" dirty="0" smtClean="0">
                <a:solidFill>
                  <a:schemeClr val="tx1">
                    <a:lumMod val="65000"/>
                    <a:lumOff val="35000"/>
                  </a:schemeClr>
                </a:solidFill>
                <a:latin typeface="Arial" panose="020B0604020202020204" pitchFamily="34" charset="0"/>
                <a:cs typeface="Arial" panose="020B0604020202020204" pitchFamily="34" charset="0"/>
              </a:rPr>
              <a:t>Spot </a:t>
            </a:r>
            <a:r>
              <a:rPr lang="en-US" sz="2200" dirty="0">
                <a:solidFill>
                  <a:schemeClr val="tx1">
                    <a:lumMod val="65000"/>
                    <a:lumOff val="35000"/>
                  </a:schemeClr>
                </a:solidFill>
                <a:latin typeface="Arial" panose="020B0604020202020204" pitchFamily="34" charset="0"/>
                <a:cs typeface="Arial" panose="020B0604020202020204" pitchFamily="34" charset="0"/>
              </a:rPr>
              <a:t>M</a:t>
            </a:r>
            <a:r>
              <a:rPr lang="en-US" sz="2200" dirty="0" smtClean="0">
                <a:solidFill>
                  <a:schemeClr val="tx1">
                    <a:lumMod val="65000"/>
                    <a:lumOff val="35000"/>
                  </a:schemeClr>
                </a:solidFill>
                <a:latin typeface="Arial" panose="020B0604020202020204" pitchFamily="34" charset="0"/>
                <a:cs typeface="Arial" panose="020B0604020202020204" pitchFamily="34" charset="0"/>
              </a:rPr>
              <a:t>obility Program; </a:t>
            </a:r>
          </a:p>
          <a:p>
            <a:pPr marL="342900" indent="-342900">
              <a:spcAft>
                <a:spcPts val="600"/>
              </a:spcAft>
              <a:buFont typeface="Arial" panose="020B0604020202020204" pitchFamily="34" charset="0"/>
              <a:buChar char="•"/>
            </a:pPr>
            <a:r>
              <a:rPr lang="en-US" sz="2200" dirty="0" smtClean="0">
                <a:solidFill>
                  <a:schemeClr val="tx1">
                    <a:lumMod val="65000"/>
                    <a:lumOff val="35000"/>
                  </a:schemeClr>
                </a:solidFill>
                <a:latin typeface="Arial" panose="020B0604020202020204" pitchFamily="34" charset="0"/>
                <a:cs typeface="Arial" panose="020B0604020202020204" pitchFamily="34" charset="0"/>
              </a:rPr>
              <a:t>12</a:t>
            </a:r>
            <a:r>
              <a:rPr lang="en-US" sz="2200" dirty="0">
                <a:solidFill>
                  <a:schemeClr val="tx1">
                    <a:lumMod val="65000"/>
                    <a:lumOff val="35000"/>
                  </a:schemeClr>
                </a:solidFill>
                <a:latin typeface="Arial" panose="020B0604020202020204" pitchFamily="34" charset="0"/>
                <a:cs typeface="Arial" panose="020B0604020202020204" pitchFamily="34" charset="0"/>
              </a:rPr>
              <a:t>% or ($</a:t>
            </a:r>
            <a:r>
              <a:rPr lang="en-US" sz="2200" dirty="0" smtClean="0">
                <a:solidFill>
                  <a:schemeClr val="tx1">
                    <a:lumMod val="65000"/>
                    <a:lumOff val="35000"/>
                  </a:schemeClr>
                </a:solidFill>
                <a:latin typeface="Arial" panose="020B0604020202020204" pitchFamily="34" charset="0"/>
                <a:cs typeface="Arial" panose="020B0604020202020204" pitchFamily="34" charset="0"/>
              </a:rPr>
              <a:t>6M/yr.) </a:t>
            </a:r>
            <a:r>
              <a:rPr lang="en-US" sz="2200" dirty="0">
                <a:solidFill>
                  <a:schemeClr val="tx1">
                    <a:lumMod val="65000"/>
                    <a:lumOff val="35000"/>
                  </a:schemeClr>
                </a:solidFill>
                <a:latin typeface="Arial" panose="020B0604020202020204" pitchFamily="34" charset="0"/>
                <a:cs typeface="Arial" panose="020B0604020202020204" pitchFamily="34" charset="0"/>
              </a:rPr>
              <a:t>for </a:t>
            </a:r>
            <a:r>
              <a:rPr lang="en-US" sz="2200" dirty="0" smtClean="0">
                <a:solidFill>
                  <a:schemeClr val="tx1">
                    <a:lumMod val="65000"/>
                    <a:lumOff val="35000"/>
                  </a:schemeClr>
                </a:solidFill>
                <a:latin typeface="Arial" panose="020B0604020202020204" pitchFamily="34" charset="0"/>
                <a:cs typeface="Arial" panose="020B0604020202020204" pitchFamily="34" charset="0"/>
              </a:rPr>
              <a:t>Economic </a:t>
            </a:r>
            <a:r>
              <a:rPr lang="en-US" sz="2200" dirty="0">
                <a:solidFill>
                  <a:schemeClr val="tx1">
                    <a:lumMod val="65000"/>
                    <a:lumOff val="35000"/>
                  </a:schemeClr>
                </a:solidFill>
                <a:latin typeface="Arial" panose="020B0604020202020204" pitchFamily="34" charset="0"/>
                <a:cs typeface="Arial" panose="020B0604020202020204" pitchFamily="34" charset="0"/>
              </a:rPr>
              <a:t>D</a:t>
            </a:r>
            <a:r>
              <a:rPr lang="en-US" sz="2200" dirty="0" smtClean="0">
                <a:solidFill>
                  <a:schemeClr val="tx1">
                    <a:lumMod val="65000"/>
                    <a:lumOff val="35000"/>
                  </a:schemeClr>
                </a:solidFill>
                <a:latin typeface="Arial" panose="020B0604020202020204" pitchFamily="34" charset="0"/>
                <a:cs typeface="Arial" panose="020B0604020202020204" pitchFamily="34" charset="0"/>
              </a:rPr>
              <a:t>evelopment</a:t>
            </a:r>
            <a:r>
              <a:rPr lang="en-US" sz="2200" dirty="0">
                <a:solidFill>
                  <a:schemeClr val="tx1">
                    <a:lumMod val="65000"/>
                    <a:lumOff val="35000"/>
                  </a:schemeClr>
                </a:solidFill>
                <a:latin typeface="Arial" panose="020B0604020202020204" pitchFamily="34" charset="0"/>
                <a:cs typeface="Arial" panose="020B0604020202020204" pitchFamily="34" charset="0"/>
              </a:rPr>
              <a:t>, </a:t>
            </a:r>
            <a:r>
              <a:rPr lang="en-US" sz="2200" dirty="0" smtClean="0">
                <a:solidFill>
                  <a:schemeClr val="tx1">
                    <a:lumMod val="65000"/>
                    <a:lumOff val="35000"/>
                  </a:schemeClr>
                </a:solidFill>
                <a:latin typeface="Arial" panose="020B0604020202020204" pitchFamily="34" charset="0"/>
                <a:cs typeface="Arial" panose="020B0604020202020204" pitchFamily="34" charset="0"/>
              </a:rPr>
              <a:t>Small </a:t>
            </a:r>
            <a:r>
              <a:rPr lang="en-US" sz="2200" dirty="0">
                <a:solidFill>
                  <a:schemeClr val="tx1">
                    <a:lumMod val="65000"/>
                    <a:lumOff val="35000"/>
                  </a:schemeClr>
                </a:solidFill>
                <a:latin typeface="Arial" panose="020B0604020202020204" pitchFamily="34" charset="0"/>
                <a:cs typeface="Arial" panose="020B0604020202020204" pitchFamily="34" charset="0"/>
              </a:rPr>
              <a:t>C</a:t>
            </a:r>
            <a:r>
              <a:rPr lang="en-US" sz="2200" dirty="0" smtClean="0">
                <a:solidFill>
                  <a:schemeClr val="tx1">
                    <a:lumMod val="65000"/>
                    <a:lumOff val="35000"/>
                  </a:schemeClr>
                </a:solidFill>
                <a:latin typeface="Arial" panose="020B0604020202020204" pitchFamily="34" charset="0"/>
                <a:cs typeface="Arial" panose="020B0604020202020204" pitchFamily="34" charset="0"/>
              </a:rPr>
              <a:t>onstruction</a:t>
            </a:r>
            <a:r>
              <a:rPr lang="en-US" sz="2200" dirty="0">
                <a:solidFill>
                  <a:schemeClr val="tx1">
                    <a:lumMod val="65000"/>
                    <a:lumOff val="35000"/>
                  </a:schemeClr>
                </a:solidFill>
                <a:latin typeface="Arial" panose="020B0604020202020204" pitchFamily="34" charset="0"/>
                <a:cs typeface="Arial" panose="020B0604020202020204" pitchFamily="34" charset="0"/>
              </a:rPr>
              <a:t>, and </a:t>
            </a:r>
            <a:r>
              <a:rPr lang="en-US" sz="2200" dirty="0" smtClean="0">
                <a:solidFill>
                  <a:schemeClr val="tx1">
                    <a:lumMod val="65000"/>
                    <a:lumOff val="35000"/>
                  </a:schemeClr>
                </a:solidFill>
                <a:latin typeface="Arial" panose="020B0604020202020204" pitchFamily="34" charset="0"/>
                <a:cs typeface="Arial" panose="020B0604020202020204" pitchFamily="34" charset="0"/>
              </a:rPr>
              <a:t>	Industrial </a:t>
            </a:r>
            <a:r>
              <a:rPr lang="en-US" sz="2200" dirty="0">
                <a:solidFill>
                  <a:schemeClr val="tx1">
                    <a:lumMod val="65000"/>
                    <a:lumOff val="35000"/>
                  </a:schemeClr>
                </a:solidFill>
                <a:latin typeface="Arial" panose="020B0604020202020204" pitchFamily="34" charset="0"/>
                <a:cs typeface="Arial" panose="020B0604020202020204" pitchFamily="34" charset="0"/>
              </a:rPr>
              <a:t>A</a:t>
            </a:r>
            <a:r>
              <a:rPr lang="en-US" sz="2200" dirty="0" smtClean="0">
                <a:solidFill>
                  <a:schemeClr val="tx1">
                    <a:lumMod val="65000"/>
                    <a:lumOff val="35000"/>
                  </a:schemeClr>
                </a:solidFill>
                <a:latin typeface="Arial" panose="020B0604020202020204" pitchFamily="34" charset="0"/>
                <a:cs typeface="Arial" panose="020B0604020202020204" pitchFamily="34" charset="0"/>
              </a:rPr>
              <a:t>ccess Projects; </a:t>
            </a:r>
            <a:endParaRPr lang="en-US" sz="2200" dirty="0">
              <a:solidFill>
                <a:schemeClr val="tx1">
                  <a:lumMod val="65000"/>
                  <a:lumOff val="35000"/>
                </a:schemeClr>
              </a:solidFill>
              <a:latin typeface="Arial" panose="020B0604020202020204" pitchFamily="34" charset="0"/>
              <a:cs typeface="Arial" panose="020B0604020202020204" pitchFamily="34" charset="0"/>
            </a:endParaRPr>
          </a:p>
          <a:p>
            <a:pPr marL="342900" indent="-342900">
              <a:spcAft>
                <a:spcPts val="600"/>
              </a:spcAft>
              <a:buFont typeface="Arial" panose="020B0604020202020204" pitchFamily="34" charset="0"/>
              <a:buChar char="•"/>
            </a:pPr>
            <a:r>
              <a:rPr lang="en-US" sz="2200" dirty="0" smtClean="0">
                <a:solidFill>
                  <a:schemeClr val="tx1">
                    <a:lumMod val="65000"/>
                    <a:lumOff val="35000"/>
                  </a:schemeClr>
                </a:solidFill>
                <a:latin typeface="Arial" panose="020B0604020202020204" pitchFamily="34" charset="0"/>
                <a:cs typeface="Arial" panose="020B0604020202020204" pitchFamily="34" charset="0"/>
              </a:rPr>
              <a:t>48</a:t>
            </a:r>
            <a:r>
              <a:rPr lang="en-US" sz="2200" dirty="0">
                <a:solidFill>
                  <a:schemeClr val="tx1">
                    <a:lumMod val="65000"/>
                    <a:lumOff val="35000"/>
                  </a:schemeClr>
                </a:solidFill>
                <a:latin typeface="Arial" panose="020B0604020202020204" pitchFamily="34" charset="0"/>
                <a:cs typeface="Arial" panose="020B0604020202020204" pitchFamily="34" charset="0"/>
              </a:rPr>
              <a:t>% or ($24M/yr</a:t>
            </a:r>
            <a:r>
              <a:rPr lang="en-US" sz="2200" dirty="0" smtClean="0">
                <a:solidFill>
                  <a:schemeClr val="tx1">
                    <a:lumMod val="65000"/>
                    <a:lumOff val="35000"/>
                  </a:schemeClr>
                </a:solidFill>
                <a:latin typeface="Arial" panose="020B0604020202020204" pitchFamily="34" charset="0"/>
                <a:cs typeface="Arial" panose="020B0604020202020204" pitchFamily="34" charset="0"/>
              </a:rPr>
              <a:t>.) </a:t>
            </a:r>
            <a:r>
              <a:rPr lang="en-US" sz="2200" dirty="0">
                <a:solidFill>
                  <a:schemeClr val="tx1">
                    <a:lumMod val="65000"/>
                    <a:lumOff val="35000"/>
                  </a:schemeClr>
                </a:solidFill>
                <a:latin typeface="Arial" panose="020B0604020202020204" pitchFamily="34" charset="0"/>
                <a:cs typeface="Arial" panose="020B0604020202020204" pitchFamily="34" charset="0"/>
              </a:rPr>
              <a:t>for </a:t>
            </a:r>
            <a:r>
              <a:rPr lang="en-US" sz="2200" dirty="0" smtClean="0">
                <a:solidFill>
                  <a:schemeClr val="tx1">
                    <a:lumMod val="65000"/>
                    <a:lumOff val="35000"/>
                  </a:schemeClr>
                </a:solidFill>
                <a:latin typeface="Arial" panose="020B0604020202020204" pitchFamily="34" charset="0"/>
                <a:cs typeface="Arial" panose="020B0604020202020204" pitchFamily="34" charset="0"/>
              </a:rPr>
              <a:t>High </a:t>
            </a:r>
            <a:r>
              <a:rPr lang="en-US" sz="2200" dirty="0">
                <a:solidFill>
                  <a:schemeClr val="tx1">
                    <a:lumMod val="65000"/>
                    <a:lumOff val="35000"/>
                  </a:schemeClr>
                </a:solidFill>
                <a:latin typeface="Arial" panose="020B0604020202020204" pitchFamily="34" charset="0"/>
                <a:cs typeface="Arial" panose="020B0604020202020204" pitchFamily="34" charset="0"/>
              </a:rPr>
              <a:t>I</a:t>
            </a:r>
            <a:r>
              <a:rPr lang="en-US" sz="2200" dirty="0" smtClean="0">
                <a:solidFill>
                  <a:schemeClr val="tx1">
                    <a:lumMod val="65000"/>
                    <a:lumOff val="35000"/>
                  </a:schemeClr>
                </a:solidFill>
                <a:latin typeface="Arial" panose="020B0604020202020204" pitchFamily="34" charset="0"/>
                <a:cs typeface="Arial" panose="020B0604020202020204" pitchFamily="34" charset="0"/>
              </a:rPr>
              <a:t>mpact </a:t>
            </a:r>
            <a:r>
              <a:rPr lang="en-US" sz="2200" dirty="0">
                <a:solidFill>
                  <a:schemeClr val="tx1">
                    <a:lumMod val="65000"/>
                    <a:lumOff val="35000"/>
                  </a:schemeClr>
                </a:solidFill>
                <a:latin typeface="Arial" panose="020B0604020202020204" pitchFamily="34" charset="0"/>
                <a:cs typeface="Arial" panose="020B0604020202020204" pitchFamily="34" charset="0"/>
              </a:rPr>
              <a:t>L</a:t>
            </a:r>
            <a:r>
              <a:rPr lang="en-US" sz="2200" dirty="0" smtClean="0">
                <a:solidFill>
                  <a:schemeClr val="tx1">
                    <a:lumMod val="65000"/>
                    <a:lumOff val="35000"/>
                  </a:schemeClr>
                </a:solidFill>
                <a:latin typeface="Arial" panose="020B0604020202020204" pitchFamily="34" charset="0"/>
                <a:cs typeface="Arial" panose="020B0604020202020204" pitchFamily="34" charset="0"/>
              </a:rPr>
              <a:t>ow </a:t>
            </a:r>
            <a:r>
              <a:rPr lang="en-US" sz="2200" dirty="0">
                <a:solidFill>
                  <a:schemeClr val="tx1">
                    <a:lumMod val="65000"/>
                    <a:lumOff val="35000"/>
                  </a:schemeClr>
                </a:solidFill>
                <a:latin typeface="Arial" panose="020B0604020202020204" pitchFamily="34" charset="0"/>
                <a:cs typeface="Arial" panose="020B0604020202020204" pitchFamily="34" charset="0"/>
              </a:rPr>
              <a:t>C</a:t>
            </a:r>
            <a:r>
              <a:rPr lang="en-US" sz="2200" dirty="0" smtClean="0">
                <a:solidFill>
                  <a:schemeClr val="tx1">
                    <a:lumMod val="65000"/>
                    <a:lumOff val="35000"/>
                  </a:schemeClr>
                </a:solidFill>
                <a:latin typeface="Arial" panose="020B0604020202020204" pitchFamily="34" charset="0"/>
                <a:cs typeface="Arial" panose="020B0604020202020204" pitchFamily="34" charset="0"/>
              </a:rPr>
              <a:t>ost </a:t>
            </a:r>
            <a:r>
              <a:rPr lang="en-US" sz="2200" dirty="0">
                <a:solidFill>
                  <a:schemeClr val="tx1">
                    <a:lumMod val="65000"/>
                    <a:lumOff val="35000"/>
                  </a:schemeClr>
                </a:solidFill>
                <a:latin typeface="Arial" panose="020B0604020202020204" pitchFamily="34" charset="0"/>
                <a:cs typeface="Arial" panose="020B0604020202020204" pitchFamily="34" charset="0"/>
              </a:rPr>
              <a:t>construction </a:t>
            </a:r>
            <a:r>
              <a:rPr lang="en-US" sz="2200" dirty="0" smtClean="0">
                <a:solidFill>
                  <a:schemeClr val="tx1">
                    <a:lumMod val="65000"/>
                    <a:lumOff val="35000"/>
                  </a:schemeClr>
                </a:solidFill>
                <a:latin typeface="Arial" panose="020B0604020202020204" pitchFamily="34" charset="0"/>
                <a:cs typeface="Arial" panose="020B0604020202020204" pitchFamily="34" charset="0"/>
              </a:rPr>
              <a:t>projects.</a:t>
            </a:r>
            <a:endParaRPr lang="en-US" sz="22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6" name="Text Placeholder 1"/>
          <p:cNvSpPr>
            <a:spLocks noGrp="1"/>
          </p:cNvSpPr>
          <p:nvPr>
            <p:ph type="body" sz="quarter" idx="12"/>
          </p:nvPr>
        </p:nvSpPr>
        <p:spPr/>
        <p:txBody>
          <a:bodyPr/>
          <a:lstStyle/>
          <a:p>
            <a:r>
              <a:rPr lang="en-US" sz="1200" dirty="0" smtClean="0"/>
              <a:t>Mobility Fund – High Impact/Low Cost Projects</a:t>
            </a:r>
            <a:endParaRPr lang="en-US" sz="1200" dirty="0"/>
          </a:p>
        </p:txBody>
      </p:sp>
      <p:sp>
        <p:nvSpPr>
          <p:cNvPr id="7" name="Title 5"/>
          <p:cNvSpPr txBox="1">
            <a:spLocks/>
          </p:cNvSpPr>
          <p:nvPr/>
        </p:nvSpPr>
        <p:spPr>
          <a:xfrm>
            <a:off x="457200" y="658440"/>
            <a:ext cx="8229600" cy="1143000"/>
          </a:xfrm>
          <a:prstGeom prst="rect">
            <a:avLst/>
          </a:prstGeom>
        </p:spPr>
        <p:txBody>
          <a:bodyPr/>
          <a:lstStyle>
            <a:lvl1pPr algn="ctr" defTabSz="457200" rtl="0" eaLnBrk="1" fontAlgn="base" hangingPunct="1">
              <a:spcBef>
                <a:spcPct val="0"/>
              </a:spcBef>
              <a:spcAft>
                <a:spcPct val="0"/>
              </a:spcAft>
              <a:defRPr sz="4400" kern="1200">
                <a:solidFill>
                  <a:srgbClr val="595959"/>
                </a:solidFill>
                <a:latin typeface="Arial"/>
                <a:ea typeface="MS PGothic" pitchFamily="34" charset="-128"/>
                <a:cs typeface="Arial"/>
              </a:defRPr>
            </a:lvl1pPr>
            <a:lvl2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2pPr>
            <a:lvl3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3pPr>
            <a:lvl4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4pPr>
            <a:lvl5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0"/>
              </a:defRPr>
            </a:lvl9pPr>
          </a:lstStyle>
          <a:p>
            <a:r>
              <a:rPr lang="en-US" sz="3200" dirty="0" smtClean="0"/>
              <a:t>Senate Bill 257: Appropriations Act of 2017 Sec. 34.7: Use of Funds in Mobility/Modernization Fund </a:t>
            </a:r>
          </a:p>
          <a:p>
            <a:r>
              <a:rPr lang="en-US" sz="2000" dirty="0" smtClean="0"/>
              <a:t>Effective July 1, 2017</a:t>
            </a:r>
            <a:endParaRPr lang="en-US" sz="2000" dirty="0"/>
          </a:p>
        </p:txBody>
      </p:sp>
    </p:spTree>
    <p:extLst>
      <p:ext uri="{BB962C8B-B14F-4D97-AF65-F5344CB8AC3E}">
        <p14:creationId xmlns:p14="http://schemas.microsoft.com/office/powerpoint/2010/main" val="15795665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3"/>
          </p:nvPr>
        </p:nvSpPr>
        <p:spPr/>
        <p:txBody>
          <a:bodyPr/>
          <a:lstStyle/>
          <a:p>
            <a:pPr>
              <a:defRPr/>
            </a:pPr>
            <a:fld id="{8E0C9224-0E86-4A9A-8DD9-792BBB0652B6}" type="slidenum">
              <a:rPr lang="en-US" altLang="en-US" smtClean="0"/>
              <a:pPr>
                <a:defRPr/>
              </a:pPr>
              <a:t>20</a:t>
            </a:fld>
            <a:endParaRPr lang="en-US" altLang="en-US"/>
          </a:p>
        </p:txBody>
      </p:sp>
      <p:sp>
        <p:nvSpPr>
          <p:cNvPr id="4" name="Text Placeholder 1"/>
          <p:cNvSpPr>
            <a:spLocks noGrp="1"/>
          </p:cNvSpPr>
          <p:nvPr>
            <p:ph type="body" sz="quarter" idx="12"/>
          </p:nvPr>
        </p:nvSpPr>
        <p:spPr/>
        <p:txBody>
          <a:bodyPr/>
          <a:lstStyle/>
          <a:p>
            <a:r>
              <a:rPr lang="en-US" sz="1200" dirty="0" smtClean="0"/>
              <a:t>Mobility Fund – High Impact/Low Cost Projects</a:t>
            </a:r>
            <a:endParaRPr lang="en-US" sz="1200" dirty="0"/>
          </a:p>
        </p:txBody>
      </p:sp>
      <p:sp>
        <p:nvSpPr>
          <p:cNvPr id="5" name="Rectangle 4"/>
          <p:cNvSpPr/>
          <p:nvPr/>
        </p:nvSpPr>
        <p:spPr>
          <a:xfrm>
            <a:off x="457201" y="1147165"/>
            <a:ext cx="8506690" cy="4955203"/>
          </a:xfrm>
          <a:prstGeom prst="rect">
            <a:avLst/>
          </a:prstGeom>
        </p:spPr>
        <p:txBody>
          <a:bodyPr wrap="square">
            <a:spAutoFit/>
          </a:bodyPr>
          <a:lstStyle/>
          <a:p>
            <a:pPr algn="ctr"/>
            <a:r>
              <a:rPr lang="en-US" sz="7200" dirty="0" smtClean="0">
                <a:solidFill>
                  <a:schemeClr val="tx1">
                    <a:lumMod val="65000"/>
                    <a:lumOff val="35000"/>
                  </a:schemeClr>
                </a:solidFill>
                <a:latin typeface="Arial" panose="020B0604020202020204" pitchFamily="34" charset="0"/>
                <a:cs typeface="Arial" panose="020B0604020202020204" pitchFamily="34" charset="0"/>
              </a:rPr>
              <a:t>High Impact Low Cost Projects</a:t>
            </a:r>
          </a:p>
          <a:p>
            <a:pPr algn="ctr"/>
            <a:endParaRPr lang="en-US" sz="2400" dirty="0" smtClean="0">
              <a:solidFill>
                <a:schemeClr val="tx1">
                  <a:lumMod val="65000"/>
                  <a:lumOff val="35000"/>
                </a:schemeClr>
              </a:solidFill>
              <a:latin typeface="Arial" panose="020B0604020202020204" pitchFamily="34" charset="0"/>
              <a:cs typeface="Arial" panose="020B0604020202020204" pitchFamily="34" charset="0"/>
            </a:endParaRPr>
          </a:p>
          <a:p>
            <a:pPr algn="ctr"/>
            <a:r>
              <a:rPr lang="en-US" sz="2800" dirty="0" smtClean="0">
                <a:solidFill>
                  <a:schemeClr val="tx1">
                    <a:lumMod val="65000"/>
                    <a:lumOff val="35000"/>
                  </a:schemeClr>
                </a:solidFill>
                <a:latin typeface="Arial" panose="020B0604020202020204" pitchFamily="34" charset="0"/>
                <a:cs typeface="Arial" panose="020B0604020202020204" pitchFamily="34" charset="0"/>
              </a:rPr>
              <a:t>Contact Information:</a:t>
            </a:r>
          </a:p>
          <a:p>
            <a:pPr algn="ctr"/>
            <a:r>
              <a:rPr lang="en-US" sz="2400" dirty="0" smtClean="0">
                <a:solidFill>
                  <a:schemeClr val="tx1">
                    <a:lumMod val="65000"/>
                    <a:lumOff val="35000"/>
                  </a:schemeClr>
                </a:solidFill>
                <a:latin typeface="Arial" panose="020B0604020202020204" pitchFamily="34" charset="0"/>
                <a:cs typeface="Arial" panose="020B0604020202020204" pitchFamily="34" charset="0"/>
              </a:rPr>
              <a:t>Darius Sturdivant</a:t>
            </a:r>
          </a:p>
          <a:p>
            <a:pPr algn="ctr"/>
            <a:r>
              <a:rPr lang="en-US" sz="2400" dirty="0" smtClean="0">
                <a:solidFill>
                  <a:schemeClr val="tx1">
                    <a:lumMod val="65000"/>
                    <a:lumOff val="35000"/>
                  </a:schemeClr>
                </a:solidFill>
                <a:latin typeface="Arial" panose="020B0604020202020204" pitchFamily="34" charset="0"/>
                <a:cs typeface="Arial" panose="020B0604020202020204" pitchFamily="34" charset="0"/>
              </a:rPr>
              <a:t>Division 6 Planning Engineer</a:t>
            </a:r>
          </a:p>
          <a:p>
            <a:pPr algn="ctr"/>
            <a:r>
              <a:rPr lang="en-US" sz="2400" dirty="0" smtClean="0">
                <a:solidFill>
                  <a:schemeClr val="tx1">
                    <a:lumMod val="65000"/>
                    <a:lumOff val="35000"/>
                  </a:schemeClr>
                </a:solidFill>
                <a:latin typeface="Arial" panose="020B0604020202020204" pitchFamily="34" charset="0"/>
                <a:cs typeface="Arial" panose="020B0604020202020204" pitchFamily="34" charset="0"/>
              </a:rPr>
              <a:t>Email: ddsturdivant@ncdot.gov</a:t>
            </a:r>
          </a:p>
          <a:p>
            <a:pPr algn="ctr"/>
            <a:r>
              <a:rPr lang="en-US" sz="2400" dirty="0" smtClean="0">
                <a:solidFill>
                  <a:schemeClr val="tx1">
                    <a:lumMod val="65000"/>
                    <a:lumOff val="35000"/>
                  </a:schemeClr>
                </a:solidFill>
                <a:latin typeface="Arial" panose="020B0604020202020204" pitchFamily="34" charset="0"/>
                <a:cs typeface="Arial" panose="020B0604020202020204" pitchFamily="34" charset="0"/>
              </a:rPr>
              <a:t>Phone: (910) 364-0600</a:t>
            </a:r>
            <a:endParaRPr lang="en-US" sz="2400" dirty="0">
              <a:solidFill>
                <a:schemeClr val="tx1">
                  <a:lumMod val="65000"/>
                  <a:lumOff val="35000"/>
                </a:schemeClr>
              </a:solidFill>
              <a:latin typeface="Arial" panose="020B0604020202020204" pitchFamily="34" charset="0"/>
              <a:cs typeface="Arial" panose="020B0604020202020204" pitchFamily="34" charset="0"/>
            </a:endParaRPr>
          </a:p>
          <a:p>
            <a:pPr algn="ctr"/>
            <a:endParaRPr lang="en-US" sz="2400" dirty="0" smtClean="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89398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3"/>
          </p:nvPr>
        </p:nvSpPr>
        <p:spPr/>
        <p:txBody>
          <a:bodyPr/>
          <a:lstStyle/>
          <a:p>
            <a:pPr>
              <a:defRPr/>
            </a:pPr>
            <a:fld id="{8E0C9224-0E86-4A9A-8DD9-792BBB0652B6}" type="slidenum">
              <a:rPr lang="en-US" altLang="en-US" smtClean="0"/>
              <a:pPr>
                <a:defRPr/>
              </a:pPr>
              <a:t>3</a:t>
            </a:fld>
            <a:endParaRPr lang="en-US" altLang="en-US"/>
          </a:p>
        </p:txBody>
      </p:sp>
      <p:sp>
        <p:nvSpPr>
          <p:cNvPr id="4" name="Title 5"/>
          <p:cNvSpPr txBox="1">
            <a:spLocks/>
          </p:cNvSpPr>
          <p:nvPr/>
        </p:nvSpPr>
        <p:spPr>
          <a:xfrm>
            <a:off x="457200" y="658440"/>
            <a:ext cx="8229600" cy="1143000"/>
          </a:xfrm>
          <a:prstGeom prst="rect">
            <a:avLst/>
          </a:prstGeom>
        </p:spPr>
        <p:txBody>
          <a:bodyPr/>
          <a:lstStyle>
            <a:lvl1pPr algn="ctr" defTabSz="457200" rtl="0" eaLnBrk="1" fontAlgn="base" hangingPunct="1">
              <a:spcBef>
                <a:spcPct val="0"/>
              </a:spcBef>
              <a:spcAft>
                <a:spcPct val="0"/>
              </a:spcAft>
              <a:defRPr sz="4400" kern="1200">
                <a:solidFill>
                  <a:srgbClr val="595959"/>
                </a:solidFill>
                <a:latin typeface="Arial"/>
                <a:ea typeface="MS PGothic" pitchFamily="34" charset="-128"/>
                <a:cs typeface="Arial"/>
              </a:defRPr>
            </a:lvl1pPr>
            <a:lvl2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2pPr>
            <a:lvl3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3pPr>
            <a:lvl4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4pPr>
            <a:lvl5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0"/>
              </a:defRPr>
            </a:lvl9pPr>
          </a:lstStyle>
          <a:p>
            <a:r>
              <a:rPr lang="en-US" sz="3200" dirty="0" smtClean="0"/>
              <a:t>High Impact Low Cost Construction Projects</a:t>
            </a:r>
          </a:p>
        </p:txBody>
      </p:sp>
      <p:sp>
        <p:nvSpPr>
          <p:cNvPr id="5" name="Rectangle 4"/>
          <p:cNvSpPr/>
          <p:nvPr/>
        </p:nvSpPr>
        <p:spPr>
          <a:xfrm>
            <a:off x="726958" y="1948120"/>
            <a:ext cx="7959843" cy="4308872"/>
          </a:xfrm>
          <a:prstGeom prst="rect">
            <a:avLst/>
          </a:prstGeom>
        </p:spPr>
        <p:txBody>
          <a:bodyPr wrap="square">
            <a:spAutoFit/>
          </a:bodyPr>
          <a:lstStyle/>
          <a:p>
            <a:r>
              <a:rPr lang="en-US" sz="2400" dirty="0" smtClean="0">
                <a:solidFill>
                  <a:schemeClr val="tx1">
                    <a:lumMod val="65000"/>
                    <a:lumOff val="35000"/>
                  </a:schemeClr>
                </a:solidFill>
                <a:latin typeface="Arial" panose="020B0604020202020204" pitchFamily="34" charset="0"/>
                <a:cs typeface="Arial" panose="020B0604020202020204" pitchFamily="34" charset="0"/>
              </a:rPr>
              <a:t>2 years of funding has been appropriated (approx.) $48M</a:t>
            </a:r>
          </a:p>
          <a:p>
            <a:endParaRPr lang="en-US" sz="2400" dirty="0" smtClean="0">
              <a:solidFill>
                <a:schemeClr val="tx1">
                  <a:lumMod val="65000"/>
                  <a:lumOff val="35000"/>
                </a:schemeClr>
              </a:solidFill>
              <a:latin typeface="Arial" panose="020B0604020202020204" pitchFamily="34" charset="0"/>
              <a:cs typeface="Arial" panose="020B0604020202020204" pitchFamily="34" charset="0"/>
            </a:endParaRPr>
          </a:p>
          <a:p>
            <a:r>
              <a:rPr lang="en-US" sz="2400" dirty="0" smtClean="0">
                <a:solidFill>
                  <a:schemeClr val="tx1">
                    <a:lumMod val="65000"/>
                    <a:lumOff val="35000"/>
                  </a:schemeClr>
                </a:solidFill>
                <a:latin typeface="Arial" panose="020B0604020202020204" pitchFamily="34" charset="0"/>
                <a:cs typeface="Arial" panose="020B0604020202020204" pitchFamily="34" charset="0"/>
              </a:rPr>
              <a:t>For each Division</a:t>
            </a:r>
          </a:p>
          <a:p>
            <a:r>
              <a:rPr lang="en-US" sz="2400" dirty="0">
                <a:solidFill>
                  <a:schemeClr val="tx1">
                    <a:lumMod val="65000"/>
                    <a:lumOff val="35000"/>
                  </a:schemeClr>
                </a:solidFill>
                <a:latin typeface="Arial" panose="020B0604020202020204" pitchFamily="34" charset="0"/>
                <a:cs typeface="Arial" panose="020B0604020202020204" pitchFamily="34" charset="0"/>
              </a:rPr>
              <a:t>	</a:t>
            </a:r>
            <a:r>
              <a:rPr lang="en-US" sz="2400" dirty="0" smtClean="0">
                <a:solidFill>
                  <a:schemeClr val="tx1">
                    <a:lumMod val="65000"/>
                    <a:lumOff val="35000"/>
                  </a:schemeClr>
                </a:solidFill>
                <a:latin typeface="Arial" panose="020B0604020202020204" pitchFamily="34" charset="0"/>
                <a:cs typeface="Arial" panose="020B0604020202020204" pitchFamily="34" charset="0"/>
              </a:rPr>
              <a:t>$3.428M (2 year funding total)</a:t>
            </a:r>
          </a:p>
          <a:p>
            <a:r>
              <a:rPr lang="en-US" sz="2400" dirty="0">
                <a:solidFill>
                  <a:schemeClr val="tx1">
                    <a:lumMod val="65000"/>
                    <a:lumOff val="35000"/>
                  </a:schemeClr>
                </a:solidFill>
                <a:latin typeface="Arial" panose="020B0604020202020204" pitchFamily="34" charset="0"/>
                <a:cs typeface="Arial" panose="020B0604020202020204" pitchFamily="34" charset="0"/>
              </a:rPr>
              <a:t>	</a:t>
            </a:r>
            <a:r>
              <a:rPr lang="en-US" sz="2400" dirty="0" smtClean="0">
                <a:solidFill>
                  <a:schemeClr val="tx1">
                    <a:lumMod val="65000"/>
                    <a:lumOff val="35000"/>
                  </a:schemeClr>
                </a:solidFill>
                <a:latin typeface="Arial" panose="020B0604020202020204" pitchFamily="34" charset="0"/>
                <a:cs typeface="Arial" panose="020B0604020202020204" pitchFamily="34" charset="0"/>
              </a:rPr>
              <a:t>or $1.714M/year per Division 	</a:t>
            </a:r>
          </a:p>
          <a:p>
            <a:endParaRPr lang="en-US" sz="2400" dirty="0">
              <a:solidFill>
                <a:schemeClr val="tx1">
                  <a:lumMod val="65000"/>
                  <a:lumOff val="35000"/>
                </a:schemeClr>
              </a:solidFill>
              <a:latin typeface="Arial" panose="020B0604020202020204" pitchFamily="34" charset="0"/>
              <a:cs typeface="Arial" panose="020B0604020202020204" pitchFamily="34" charset="0"/>
            </a:endParaRPr>
          </a:p>
          <a:p>
            <a:pPr marL="342900" indent="-342900">
              <a:spcAft>
                <a:spcPts val="600"/>
              </a:spcAft>
              <a:buFont typeface="Arial" panose="020B0604020202020204" pitchFamily="34" charset="0"/>
              <a:buChar char="•"/>
            </a:pPr>
            <a:r>
              <a:rPr lang="en-US" sz="2400" dirty="0" smtClean="0">
                <a:solidFill>
                  <a:schemeClr val="tx1">
                    <a:lumMod val="65000"/>
                    <a:lumOff val="35000"/>
                  </a:schemeClr>
                </a:solidFill>
                <a:latin typeface="Arial" panose="020B0604020202020204" pitchFamily="34" charset="0"/>
                <a:cs typeface="Arial" panose="020B0604020202020204" pitchFamily="34" charset="0"/>
              </a:rPr>
              <a:t>Projects must meet certain eligibility requirements</a:t>
            </a:r>
          </a:p>
          <a:p>
            <a:pPr marL="342900" indent="-342900">
              <a:spcAft>
                <a:spcPts val="600"/>
              </a:spcAft>
              <a:buFont typeface="Arial" panose="020B0604020202020204" pitchFamily="34" charset="0"/>
              <a:buChar char="•"/>
            </a:pPr>
            <a:r>
              <a:rPr lang="en-US" sz="2400" dirty="0" smtClean="0">
                <a:solidFill>
                  <a:schemeClr val="tx1">
                    <a:lumMod val="65000"/>
                    <a:lumOff val="35000"/>
                  </a:schemeClr>
                </a:solidFill>
                <a:latin typeface="Arial" panose="020B0604020202020204" pitchFamily="34" charset="0"/>
                <a:cs typeface="Arial" panose="020B0604020202020204" pitchFamily="34" charset="0"/>
              </a:rPr>
              <a:t>Each Division, in cooperation with their respective Planning Organizations, is required to select project scoring criteria and weighting used for project selection </a:t>
            </a:r>
          </a:p>
          <a:p>
            <a:pPr marL="342900" indent="-342900">
              <a:spcAft>
                <a:spcPts val="600"/>
              </a:spcAft>
              <a:buFont typeface="Arial" panose="020B0604020202020204" pitchFamily="34" charset="0"/>
              <a:buChar char="•"/>
            </a:pPr>
            <a:endParaRPr lang="en-US" sz="24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6" name="Text Placeholder 1"/>
          <p:cNvSpPr>
            <a:spLocks noGrp="1"/>
          </p:cNvSpPr>
          <p:nvPr>
            <p:ph type="body" sz="quarter" idx="12"/>
          </p:nvPr>
        </p:nvSpPr>
        <p:spPr/>
        <p:txBody>
          <a:bodyPr/>
          <a:lstStyle/>
          <a:p>
            <a:r>
              <a:rPr lang="en-US" sz="1200" dirty="0" smtClean="0"/>
              <a:t>Mobility Fund – High Impact/Low Cost Projects</a:t>
            </a:r>
            <a:endParaRPr lang="en-US" sz="1200" dirty="0"/>
          </a:p>
        </p:txBody>
      </p:sp>
    </p:spTree>
    <p:extLst>
      <p:ext uri="{BB962C8B-B14F-4D97-AF65-F5344CB8AC3E}">
        <p14:creationId xmlns:p14="http://schemas.microsoft.com/office/powerpoint/2010/main" val="18956586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3"/>
          </p:nvPr>
        </p:nvSpPr>
        <p:spPr/>
        <p:txBody>
          <a:bodyPr/>
          <a:lstStyle/>
          <a:p>
            <a:pPr>
              <a:defRPr/>
            </a:pPr>
            <a:fld id="{8E0C9224-0E86-4A9A-8DD9-792BBB0652B6}" type="slidenum">
              <a:rPr lang="en-US" altLang="en-US" smtClean="0"/>
              <a:pPr>
                <a:defRPr/>
              </a:pPr>
              <a:t>4</a:t>
            </a:fld>
            <a:endParaRPr lang="en-US" altLang="en-US"/>
          </a:p>
        </p:txBody>
      </p:sp>
      <p:sp>
        <p:nvSpPr>
          <p:cNvPr id="4" name="Title 5"/>
          <p:cNvSpPr txBox="1">
            <a:spLocks/>
          </p:cNvSpPr>
          <p:nvPr/>
        </p:nvSpPr>
        <p:spPr>
          <a:xfrm>
            <a:off x="457200" y="658440"/>
            <a:ext cx="8229600" cy="1143000"/>
          </a:xfrm>
          <a:prstGeom prst="rect">
            <a:avLst/>
          </a:prstGeom>
        </p:spPr>
        <p:txBody>
          <a:bodyPr/>
          <a:lstStyle>
            <a:lvl1pPr algn="ctr" defTabSz="457200" rtl="0" eaLnBrk="1" fontAlgn="base" hangingPunct="1">
              <a:spcBef>
                <a:spcPct val="0"/>
              </a:spcBef>
              <a:spcAft>
                <a:spcPct val="0"/>
              </a:spcAft>
              <a:defRPr sz="4400" kern="1200">
                <a:solidFill>
                  <a:srgbClr val="595959"/>
                </a:solidFill>
                <a:latin typeface="Arial"/>
                <a:ea typeface="MS PGothic" pitchFamily="34" charset="-128"/>
                <a:cs typeface="Arial"/>
              </a:defRPr>
            </a:lvl1pPr>
            <a:lvl2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2pPr>
            <a:lvl3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3pPr>
            <a:lvl4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4pPr>
            <a:lvl5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0"/>
              </a:defRPr>
            </a:lvl9pPr>
          </a:lstStyle>
          <a:p>
            <a:r>
              <a:rPr lang="en-US" sz="3200" dirty="0" smtClean="0"/>
              <a:t>High Impact Low Cost Projects  </a:t>
            </a:r>
          </a:p>
          <a:p>
            <a:r>
              <a:rPr lang="en-US" sz="2800" dirty="0" smtClean="0"/>
              <a:t>Requirements</a:t>
            </a:r>
          </a:p>
        </p:txBody>
      </p:sp>
      <p:sp>
        <p:nvSpPr>
          <p:cNvPr id="5" name="Rectangle 4"/>
          <p:cNvSpPr/>
          <p:nvPr/>
        </p:nvSpPr>
        <p:spPr>
          <a:xfrm>
            <a:off x="457201" y="2080615"/>
            <a:ext cx="8506690" cy="4047262"/>
          </a:xfrm>
          <a:prstGeom prst="rect">
            <a:avLst/>
          </a:prstGeom>
        </p:spPr>
        <p:txBody>
          <a:bodyPr wrap="square">
            <a:spAutoFit/>
          </a:bodyPr>
          <a:lstStyle/>
          <a:p>
            <a:pPr marL="342900" indent="-342900">
              <a:buFont typeface="Arial" panose="020B0604020202020204" pitchFamily="34" charset="0"/>
              <a:buChar char="•"/>
            </a:pPr>
            <a:r>
              <a:rPr lang="en-US" sz="2200" dirty="0" smtClean="0">
                <a:solidFill>
                  <a:schemeClr val="tx1">
                    <a:lumMod val="65000"/>
                    <a:lumOff val="35000"/>
                  </a:schemeClr>
                </a:solidFill>
                <a:latin typeface="Arial" panose="020B0604020202020204" pitchFamily="34" charset="0"/>
                <a:cs typeface="Arial" panose="020B0604020202020204" pitchFamily="34" charset="0"/>
              </a:rPr>
              <a:t>Total (12) default Project Selection Criteria – must choose a minimum of (7) for scoring projects</a:t>
            </a:r>
          </a:p>
          <a:p>
            <a:endParaRPr lang="en-US" sz="2200" dirty="0" smtClean="0">
              <a:solidFill>
                <a:schemeClr val="tx1">
                  <a:lumMod val="65000"/>
                  <a:lumOff val="35000"/>
                </a:schemeClr>
              </a:solidFill>
              <a:latin typeface="Arial" panose="020B0604020202020204" pitchFamily="34" charset="0"/>
              <a:cs typeface="Arial" panose="020B0604020202020204" pitchFamily="34" charset="0"/>
            </a:endParaRPr>
          </a:p>
          <a:p>
            <a:pPr marL="342900" indent="-342900">
              <a:spcAft>
                <a:spcPts val="600"/>
              </a:spcAft>
              <a:buFont typeface="Arial" panose="020B0604020202020204" pitchFamily="34" charset="0"/>
              <a:buChar char="•"/>
            </a:pPr>
            <a:r>
              <a:rPr lang="en-US" sz="2200" dirty="0" smtClean="0">
                <a:solidFill>
                  <a:schemeClr val="tx1">
                    <a:lumMod val="65000"/>
                    <a:lumOff val="35000"/>
                  </a:schemeClr>
                </a:solidFill>
                <a:latin typeface="Arial" panose="020B0604020202020204" pitchFamily="34" charset="0"/>
                <a:cs typeface="Arial" panose="020B0604020202020204" pitchFamily="34" charset="0"/>
              </a:rPr>
              <a:t>Each </a:t>
            </a:r>
            <a:r>
              <a:rPr lang="en-US" sz="2200" dirty="0">
                <a:solidFill>
                  <a:schemeClr val="tx1">
                    <a:lumMod val="65000"/>
                    <a:lumOff val="35000"/>
                  </a:schemeClr>
                </a:solidFill>
                <a:latin typeface="Arial" panose="020B0604020202020204" pitchFamily="34" charset="0"/>
                <a:cs typeface="Arial" panose="020B0604020202020204" pitchFamily="34" charset="0"/>
              </a:rPr>
              <a:t>Division, </a:t>
            </a:r>
            <a:r>
              <a:rPr lang="en-US" sz="2200" dirty="0" smtClean="0">
                <a:solidFill>
                  <a:schemeClr val="tx1">
                    <a:lumMod val="65000"/>
                    <a:lumOff val="35000"/>
                  </a:schemeClr>
                </a:solidFill>
                <a:latin typeface="Arial" panose="020B0604020202020204" pitchFamily="34" charset="0"/>
                <a:cs typeface="Arial" panose="020B0604020202020204" pitchFamily="34" charset="0"/>
              </a:rPr>
              <a:t>must work with Planning Organizations within their respective geographic areas to </a:t>
            </a:r>
            <a:r>
              <a:rPr lang="en-US" sz="2200" dirty="0">
                <a:solidFill>
                  <a:schemeClr val="tx1">
                    <a:lumMod val="65000"/>
                    <a:lumOff val="35000"/>
                  </a:schemeClr>
                </a:solidFill>
                <a:latin typeface="Arial" panose="020B0604020202020204" pitchFamily="34" charset="0"/>
                <a:cs typeface="Arial" panose="020B0604020202020204" pitchFamily="34" charset="0"/>
              </a:rPr>
              <a:t>select project scoring criteria and weighting used for project </a:t>
            </a:r>
            <a:r>
              <a:rPr lang="en-US" sz="2200" dirty="0" smtClean="0">
                <a:solidFill>
                  <a:schemeClr val="tx1">
                    <a:lumMod val="65000"/>
                    <a:lumOff val="35000"/>
                  </a:schemeClr>
                </a:solidFill>
                <a:latin typeface="Arial" panose="020B0604020202020204" pitchFamily="34" charset="0"/>
                <a:cs typeface="Arial" panose="020B0604020202020204" pitchFamily="34" charset="0"/>
              </a:rPr>
              <a:t>selection. </a:t>
            </a:r>
          </a:p>
          <a:p>
            <a:pPr>
              <a:spcAft>
                <a:spcPts val="600"/>
              </a:spcAft>
            </a:pPr>
            <a:endParaRPr lang="en-US" sz="2200" dirty="0">
              <a:solidFill>
                <a:schemeClr val="tx1">
                  <a:lumMod val="65000"/>
                  <a:lumOff val="35000"/>
                </a:schemeClr>
              </a:solidFill>
              <a:latin typeface="Arial" panose="020B0604020202020204" pitchFamily="34" charset="0"/>
              <a:cs typeface="Arial" panose="020B0604020202020204" pitchFamily="34" charset="0"/>
            </a:endParaRPr>
          </a:p>
          <a:p>
            <a:pPr marL="342900" indent="-342900">
              <a:spcAft>
                <a:spcPts val="600"/>
              </a:spcAft>
              <a:buFont typeface="Arial" panose="020B0604020202020204" pitchFamily="34" charset="0"/>
              <a:buChar char="•"/>
            </a:pPr>
            <a:r>
              <a:rPr lang="en-US" sz="2200" dirty="0" smtClean="0">
                <a:solidFill>
                  <a:schemeClr val="tx1">
                    <a:lumMod val="65000"/>
                    <a:lumOff val="35000"/>
                  </a:schemeClr>
                </a:solidFill>
                <a:latin typeface="Arial" panose="020B0604020202020204" pitchFamily="34" charset="0"/>
                <a:cs typeface="Arial" panose="020B0604020202020204" pitchFamily="34" charset="0"/>
              </a:rPr>
              <a:t>Divisions, in cooperation with Planning Organizations also had the option of developing additional scoring criteria beyond the default criteria.</a:t>
            </a:r>
          </a:p>
          <a:p>
            <a:pPr marL="342900" indent="-342900">
              <a:spcAft>
                <a:spcPts val="600"/>
              </a:spcAft>
              <a:buFont typeface="Arial" panose="020B0604020202020204" pitchFamily="34" charset="0"/>
              <a:buChar char="•"/>
            </a:pPr>
            <a:endParaRPr lang="en-US" sz="22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6" name="Text Placeholder 1"/>
          <p:cNvSpPr>
            <a:spLocks noGrp="1"/>
          </p:cNvSpPr>
          <p:nvPr>
            <p:ph type="body" sz="quarter" idx="12"/>
          </p:nvPr>
        </p:nvSpPr>
        <p:spPr/>
        <p:txBody>
          <a:bodyPr/>
          <a:lstStyle/>
          <a:p>
            <a:r>
              <a:rPr lang="en-US" sz="1200" dirty="0" smtClean="0"/>
              <a:t>Mobility Fund – High Impact/Low Cost Projects</a:t>
            </a:r>
            <a:endParaRPr lang="en-US" sz="1200" dirty="0"/>
          </a:p>
        </p:txBody>
      </p:sp>
    </p:spTree>
    <p:extLst>
      <p:ext uri="{BB962C8B-B14F-4D97-AF65-F5344CB8AC3E}">
        <p14:creationId xmlns:p14="http://schemas.microsoft.com/office/powerpoint/2010/main" val="27204072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3"/>
          </p:nvPr>
        </p:nvSpPr>
        <p:spPr/>
        <p:txBody>
          <a:bodyPr/>
          <a:lstStyle/>
          <a:p>
            <a:pPr>
              <a:defRPr/>
            </a:pPr>
            <a:fld id="{8E0C9224-0E86-4A9A-8DD9-792BBB0652B6}" type="slidenum">
              <a:rPr lang="en-US" altLang="en-US" smtClean="0"/>
              <a:pPr>
                <a:defRPr/>
              </a:pPr>
              <a:t>5</a:t>
            </a:fld>
            <a:endParaRPr lang="en-US" altLang="en-US"/>
          </a:p>
        </p:txBody>
      </p:sp>
      <p:graphicFrame>
        <p:nvGraphicFramePr>
          <p:cNvPr id="5" name="Table 4"/>
          <p:cNvGraphicFramePr>
            <a:graphicFrameLocks noGrp="1"/>
          </p:cNvGraphicFramePr>
          <p:nvPr>
            <p:extLst>
              <p:ext uri="{D42A27DB-BD31-4B8C-83A1-F6EECF244321}">
                <p14:modId xmlns:p14="http://schemas.microsoft.com/office/powerpoint/2010/main" val="581274534"/>
              </p:ext>
            </p:extLst>
          </p:nvPr>
        </p:nvGraphicFramePr>
        <p:xfrm>
          <a:off x="2008094" y="1670554"/>
          <a:ext cx="5253317" cy="4930587"/>
        </p:xfrm>
        <a:graphic>
          <a:graphicData uri="http://schemas.openxmlformats.org/drawingml/2006/table">
            <a:tbl>
              <a:tblPr/>
              <a:tblGrid>
                <a:gridCol w="715664">
                  <a:extLst>
                    <a:ext uri="{9D8B030D-6E8A-4147-A177-3AD203B41FA5}">
                      <a16:colId xmlns:a16="http://schemas.microsoft.com/office/drawing/2014/main" val="20000"/>
                    </a:ext>
                  </a:extLst>
                </a:gridCol>
                <a:gridCol w="400431">
                  <a:extLst>
                    <a:ext uri="{9D8B030D-6E8A-4147-A177-3AD203B41FA5}">
                      <a16:colId xmlns:a16="http://schemas.microsoft.com/office/drawing/2014/main" val="20001"/>
                    </a:ext>
                  </a:extLst>
                </a:gridCol>
                <a:gridCol w="749744">
                  <a:extLst>
                    <a:ext uri="{9D8B030D-6E8A-4147-A177-3AD203B41FA5}">
                      <a16:colId xmlns:a16="http://schemas.microsoft.com/office/drawing/2014/main" val="20002"/>
                    </a:ext>
                  </a:extLst>
                </a:gridCol>
                <a:gridCol w="715664">
                  <a:extLst>
                    <a:ext uri="{9D8B030D-6E8A-4147-A177-3AD203B41FA5}">
                      <a16:colId xmlns:a16="http://schemas.microsoft.com/office/drawing/2014/main" val="20003"/>
                    </a:ext>
                  </a:extLst>
                </a:gridCol>
                <a:gridCol w="749744">
                  <a:extLst>
                    <a:ext uri="{9D8B030D-6E8A-4147-A177-3AD203B41FA5}">
                      <a16:colId xmlns:a16="http://schemas.microsoft.com/office/drawing/2014/main" val="20004"/>
                    </a:ext>
                  </a:extLst>
                </a:gridCol>
                <a:gridCol w="1922070">
                  <a:extLst>
                    <a:ext uri="{9D8B030D-6E8A-4147-A177-3AD203B41FA5}">
                      <a16:colId xmlns:a16="http://schemas.microsoft.com/office/drawing/2014/main" val="20005"/>
                    </a:ext>
                  </a:extLst>
                </a:gridCol>
              </a:tblGrid>
              <a:tr h="120749">
                <a:tc gridSpan="6">
                  <a:txBody>
                    <a:bodyPr/>
                    <a:lstStyle/>
                    <a:p>
                      <a:pPr algn="ctr" fontAlgn="b"/>
                      <a:r>
                        <a:rPr lang="en-US" sz="700" b="1" i="0" u="none" strike="noStrike" dirty="0">
                          <a:solidFill>
                            <a:srgbClr val="FFFFFF"/>
                          </a:solidFill>
                          <a:effectLst/>
                          <a:latin typeface="Calibri" panose="020F0502020204030204" pitchFamily="34" charset="0"/>
                        </a:rPr>
                        <a:t>                          High Impact/Low Cost Project Selection Criteria                             </a:t>
                      </a:r>
                    </a:p>
                  </a:txBody>
                  <a:tcPr marL="3695" marR="3695" marT="36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96600">
                <a:tc>
                  <a:txBody>
                    <a:bodyPr/>
                    <a:lstStyle/>
                    <a:p>
                      <a:pPr algn="ctr" fontAlgn="ctr"/>
                      <a:r>
                        <a:rPr lang="en-US" sz="500" b="0" i="0" u="none" strike="noStrike">
                          <a:solidFill>
                            <a:srgbClr val="000000"/>
                          </a:solidFill>
                          <a:effectLst/>
                          <a:latin typeface="Calibri" panose="020F0502020204030204" pitchFamily="34" charset="0"/>
                        </a:rPr>
                        <a:t> </a:t>
                      </a:r>
                    </a:p>
                  </a:txBody>
                  <a:tcPr marL="3695" marR="3695" marT="36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Calibri" panose="020F0502020204030204" pitchFamily="34" charset="0"/>
                        </a:rPr>
                        <a:t>% Weight</a:t>
                      </a:r>
                    </a:p>
                  </a:txBody>
                  <a:tcPr marL="3695" marR="3695" marT="36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Calibri" panose="020F0502020204030204" pitchFamily="34" charset="0"/>
                        </a:rPr>
                        <a:t>0 points</a:t>
                      </a:r>
                    </a:p>
                  </a:txBody>
                  <a:tcPr marL="3695" marR="3695" marT="36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Calibri" panose="020F0502020204030204" pitchFamily="34" charset="0"/>
                        </a:rPr>
                        <a:t>1 point</a:t>
                      </a:r>
                    </a:p>
                  </a:txBody>
                  <a:tcPr marL="3695" marR="3695" marT="36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Calibri" panose="020F0502020204030204" pitchFamily="34" charset="0"/>
                        </a:rPr>
                        <a:t>2 points</a:t>
                      </a:r>
                    </a:p>
                  </a:txBody>
                  <a:tcPr marL="3695" marR="3695" marT="36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Calibri" panose="020F0502020204030204" pitchFamily="34" charset="0"/>
                        </a:rPr>
                        <a:t> </a:t>
                      </a:r>
                    </a:p>
                  </a:txBody>
                  <a:tcPr marL="3695" marR="3695" marT="36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96600">
                <a:tc gridSpan="6">
                  <a:txBody>
                    <a:bodyPr/>
                    <a:lstStyle/>
                    <a:p>
                      <a:pPr algn="ctr" fontAlgn="ctr"/>
                      <a:r>
                        <a:rPr lang="en-US" sz="500" b="1" i="0" u="none" strike="noStrike">
                          <a:solidFill>
                            <a:srgbClr val="000000"/>
                          </a:solidFill>
                          <a:effectLst/>
                          <a:latin typeface="Calibri" panose="020F0502020204030204" pitchFamily="34" charset="0"/>
                        </a:rPr>
                        <a:t>Traffic Volume</a:t>
                      </a:r>
                    </a:p>
                  </a:txBody>
                  <a:tcPr marL="3695" marR="3695" marT="36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193197">
                <a:tc>
                  <a:txBody>
                    <a:bodyPr/>
                    <a:lstStyle/>
                    <a:p>
                      <a:pPr algn="ctr" fontAlgn="ctr"/>
                      <a:r>
                        <a:rPr lang="en-US" sz="500" b="0" i="0" u="none" strike="noStrike">
                          <a:solidFill>
                            <a:srgbClr val="000000"/>
                          </a:solidFill>
                          <a:effectLst/>
                          <a:latin typeface="Calibri" panose="020F0502020204030204" pitchFamily="34" charset="0"/>
                        </a:rPr>
                        <a:t>Current Volume/AADT</a:t>
                      </a:r>
                    </a:p>
                  </a:txBody>
                  <a:tcPr marL="3695" marR="3695" marT="36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Calibri" panose="020F0502020204030204" pitchFamily="34" charset="0"/>
                        </a:rPr>
                        <a:t> </a:t>
                      </a:r>
                    </a:p>
                  </a:txBody>
                  <a:tcPr marL="3695" marR="3695" marT="36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Calibri" panose="020F0502020204030204" pitchFamily="34" charset="0"/>
                        </a:rPr>
                        <a:t>750 or less</a:t>
                      </a:r>
                    </a:p>
                  </a:txBody>
                  <a:tcPr marL="3695" marR="3695" marT="36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Calibri" panose="020F0502020204030204" pitchFamily="34" charset="0"/>
                        </a:rPr>
                        <a:t>751 to 1499</a:t>
                      </a:r>
                    </a:p>
                  </a:txBody>
                  <a:tcPr marL="3695" marR="3695" marT="36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Calibri" panose="020F0502020204030204" pitchFamily="34" charset="0"/>
                        </a:rPr>
                        <a:t>1500 or more</a:t>
                      </a:r>
                    </a:p>
                  </a:txBody>
                  <a:tcPr marL="3695" marR="3695" marT="36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Calibri" panose="020F0502020204030204" pitchFamily="34" charset="0"/>
                        </a:rPr>
                        <a:t>Use most recent AADT Map volume or other available traffic volume count</a:t>
                      </a:r>
                    </a:p>
                  </a:txBody>
                  <a:tcPr marL="3695" marR="3695" marT="36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96600">
                <a:tc gridSpan="6">
                  <a:txBody>
                    <a:bodyPr/>
                    <a:lstStyle/>
                    <a:p>
                      <a:pPr algn="ctr" fontAlgn="ctr"/>
                      <a:r>
                        <a:rPr lang="en-US" sz="500" b="1" i="0" u="none" strike="noStrike">
                          <a:solidFill>
                            <a:srgbClr val="000000"/>
                          </a:solidFill>
                          <a:effectLst/>
                          <a:latin typeface="Calibri" panose="020F0502020204030204" pitchFamily="34" charset="0"/>
                        </a:rPr>
                        <a:t>Traffic Restrictions</a:t>
                      </a:r>
                    </a:p>
                  </a:txBody>
                  <a:tcPr marL="3695" marR="3695" marT="36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446773">
                <a:tc>
                  <a:txBody>
                    <a:bodyPr/>
                    <a:lstStyle/>
                    <a:p>
                      <a:pPr algn="ctr" fontAlgn="ctr"/>
                      <a:r>
                        <a:rPr lang="en-US" sz="500" b="0" i="0" u="none" strike="noStrike">
                          <a:solidFill>
                            <a:srgbClr val="000000"/>
                          </a:solidFill>
                          <a:effectLst/>
                          <a:latin typeface="Calibri" panose="020F0502020204030204" pitchFamily="34" charset="0"/>
                        </a:rPr>
                        <a:t>Number of Restrictions</a:t>
                      </a:r>
                    </a:p>
                  </a:txBody>
                  <a:tcPr marL="3695" marR="3695" marT="36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Calibri" panose="020F0502020204030204" pitchFamily="34" charset="0"/>
                        </a:rPr>
                        <a:t> </a:t>
                      </a:r>
                    </a:p>
                  </a:txBody>
                  <a:tcPr marL="3695" marR="3695" marT="36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Calibri" panose="020F0502020204030204" pitchFamily="34" charset="0"/>
                        </a:rPr>
                        <a:t>no restrictions</a:t>
                      </a:r>
                    </a:p>
                  </a:txBody>
                  <a:tcPr marL="3695" marR="3695" marT="36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Calibri" panose="020F0502020204030204" pitchFamily="34" charset="0"/>
                        </a:rPr>
                        <a:t>1 restriction</a:t>
                      </a:r>
                    </a:p>
                  </a:txBody>
                  <a:tcPr marL="3695" marR="3695" marT="36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Calibri" panose="020F0502020204030204" pitchFamily="34" charset="0"/>
                        </a:rPr>
                        <a:t>2 or more </a:t>
                      </a:r>
                    </a:p>
                  </a:txBody>
                  <a:tcPr marL="3695" marR="3695" marT="36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Calibri" panose="020F0502020204030204" pitchFamily="34" charset="0"/>
                        </a:rPr>
                        <a:t>Restriction types could include weight postings (roads and/or bridges), lane width postings, no truck/limited truck access, light traffic ordinances, or other local restrictions identified by the Divisions/local governments</a:t>
                      </a:r>
                    </a:p>
                  </a:txBody>
                  <a:tcPr marL="3695" marR="3695" marT="36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04648">
                <a:tc gridSpan="6">
                  <a:txBody>
                    <a:bodyPr/>
                    <a:lstStyle/>
                    <a:p>
                      <a:pPr algn="ctr" fontAlgn="ctr"/>
                      <a:r>
                        <a:rPr lang="en-US" sz="500" b="1" i="0" u="none" strike="noStrike">
                          <a:solidFill>
                            <a:srgbClr val="000000"/>
                          </a:solidFill>
                          <a:effectLst/>
                          <a:latin typeface="Calibri" panose="020F0502020204030204" pitchFamily="34" charset="0"/>
                        </a:rPr>
                        <a:t>Safety</a:t>
                      </a:r>
                    </a:p>
                  </a:txBody>
                  <a:tcPr marL="3695" marR="3695" marT="36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193197">
                <a:tc>
                  <a:txBody>
                    <a:bodyPr/>
                    <a:lstStyle/>
                    <a:p>
                      <a:pPr algn="ctr" fontAlgn="ctr"/>
                      <a:r>
                        <a:rPr lang="en-US" sz="500" b="0" i="0" u="none" strike="noStrike">
                          <a:solidFill>
                            <a:srgbClr val="000000"/>
                          </a:solidFill>
                          <a:effectLst/>
                          <a:latin typeface="Calibri" panose="020F0502020204030204" pitchFamily="34" charset="0"/>
                        </a:rPr>
                        <a:t>Combined Safety Score</a:t>
                      </a:r>
                    </a:p>
                  </a:txBody>
                  <a:tcPr marL="3695" marR="3695" marT="36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Calibri" panose="020F0502020204030204" pitchFamily="34" charset="0"/>
                        </a:rPr>
                        <a:t> </a:t>
                      </a:r>
                    </a:p>
                  </a:txBody>
                  <a:tcPr marL="3695" marR="3695" marT="36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Calibri" panose="020F0502020204030204" pitchFamily="34" charset="0"/>
                        </a:rPr>
                        <a:t>0 to 33</a:t>
                      </a:r>
                    </a:p>
                  </a:txBody>
                  <a:tcPr marL="3695" marR="3695" marT="36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Calibri" panose="020F0502020204030204" pitchFamily="34" charset="0"/>
                        </a:rPr>
                        <a:t>33 to 66</a:t>
                      </a:r>
                    </a:p>
                  </a:txBody>
                  <a:tcPr marL="3695" marR="3695" marT="36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dirty="0">
                          <a:solidFill>
                            <a:srgbClr val="000000"/>
                          </a:solidFill>
                          <a:effectLst/>
                          <a:latin typeface="Calibri" panose="020F0502020204030204" pitchFamily="34" charset="0"/>
                        </a:rPr>
                        <a:t>66 to 100</a:t>
                      </a:r>
                    </a:p>
                  </a:txBody>
                  <a:tcPr marL="3695" marR="3695" marT="36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Calibri" panose="020F0502020204030204" pitchFamily="34" charset="0"/>
                        </a:rPr>
                        <a:t>provided by mobility and safety</a:t>
                      </a:r>
                    </a:p>
                  </a:txBody>
                  <a:tcPr marL="3695" marR="3695" marT="36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96600">
                <a:tc gridSpan="6">
                  <a:txBody>
                    <a:bodyPr/>
                    <a:lstStyle/>
                    <a:p>
                      <a:pPr algn="ctr" fontAlgn="ctr"/>
                      <a:r>
                        <a:rPr lang="en-US" sz="500" b="1" i="0" u="none" strike="noStrike">
                          <a:solidFill>
                            <a:srgbClr val="000000"/>
                          </a:solidFill>
                          <a:effectLst/>
                          <a:latin typeface="Calibri" panose="020F0502020204030204" pitchFamily="34" charset="0"/>
                        </a:rPr>
                        <a:t>Roadway Characteristics</a:t>
                      </a:r>
                    </a:p>
                  </a:txBody>
                  <a:tcPr marL="3695" marR="3695" marT="36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93197">
                <a:tc>
                  <a:txBody>
                    <a:bodyPr/>
                    <a:lstStyle/>
                    <a:p>
                      <a:pPr algn="ctr" fontAlgn="ctr"/>
                      <a:r>
                        <a:rPr lang="en-US" sz="500" b="0" i="0" u="none" strike="noStrike">
                          <a:solidFill>
                            <a:srgbClr val="000000"/>
                          </a:solidFill>
                          <a:effectLst/>
                          <a:latin typeface="Calibri" panose="020F0502020204030204" pitchFamily="34" charset="0"/>
                        </a:rPr>
                        <a:t>existing lane width</a:t>
                      </a:r>
                    </a:p>
                  </a:txBody>
                  <a:tcPr marL="3695" marR="3695" marT="36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Calibri" panose="020F0502020204030204" pitchFamily="34" charset="0"/>
                        </a:rPr>
                        <a:t> </a:t>
                      </a:r>
                    </a:p>
                  </a:txBody>
                  <a:tcPr marL="3695" marR="3695" marT="36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Calibri" panose="020F0502020204030204" pitchFamily="34" charset="0"/>
                        </a:rPr>
                        <a:t>standard width or above</a:t>
                      </a:r>
                    </a:p>
                  </a:txBody>
                  <a:tcPr marL="3695" marR="3695" marT="36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Calibri" panose="020F0502020204030204" pitchFamily="34" charset="0"/>
                        </a:rPr>
                        <a:t> </a:t>
                      </a:r>
                    </a:p>
                  </a:txBody>
                  <a:tcPr marL="3695" marR="3695" marT="36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Calibri" panose="020F0502020204030204" pitchFamily="34" charset="0"/>
                        </a:rPr>
                        <a:t>below standard</a:t>
                      </a:r>
                    </a:p>
                  </a:txBody>
                  <a:tcPr marL="3695" marR="3695" marT="36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Calibri" panose="020F0502020204030204" pitchFamily="34" charset="0"/>
                        </a:rPr>
                        <a:t>NCDOT/AASHTO Design Guidelines</a:t>
                      </a:r>
                    </a:p>
                  </a:txBody>
                  <a:tcPr marL="3695" marR="3695" marT="36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93197">
                <a:tc>
                  <a:txBody>
                    <a:bodyPr/>
                    <a:lstStyle/>
                    <a:p>
                      <a:pPr algn="ctr" fontAlgn="ctr"/>
                      <a:r>
                        <a:rPr lang="en-US" sz="500" b="0" i="0" u="none" strike="noStrike">
                          <a:solidFill>
                            <a:srgbClr val="000000"/>
                          </a:solidFill>
                          <a:effectLst/>
                          <a:latin typeface="Calibri" panose="020F0502020204030204" pitchFamily="34" charset="0"/>
                        </a:rPr>
                        <a:t>existing shoulder width</a:t>
                      </a:r>
                    </a:p>
                  </a:txBody>
                  <a:tcPr marL="3695" marR="3695" marT="36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Calibri" panose="020F0502020204030204" pitchFamily="34" charset="0"/>
                        </a:rPr>
                        <a:t> </a:t>
                      </a:r>
                    </a:p>
                  </a:txBody>
                  <a:tcPr marL="3695" marR="3695" marT="36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Calibri" panose="020F0502020204030204" pitchFamily="34" charset="0"/>
                        </a:rPr>
                        <a:t>standard width or above</a:t>
                      </a:r>
                    </a:p>
                  </a:txBody>
                  <a:tcPr marL="3695" marR="3695" marT="36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Calibri" panose="020F0502020204030204" pitchFamily="34" charset="0"/>
                        </a:rPr>
                        <a:t> </a:t>
                      </a:r>
                    </a:p>
                  </a:txBody>
                  <a:tcPr marL="3695" marR="3695" marT="36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Calibri" panose="020F0502020204030204" pitchFamily="34" charset="0"/>
                        </a:rPr>
                        <a:t>below standard</a:t>
                      </a:r>
                    </a:p>
                  </a:txBody>
                  <a:tcPr marL="3695" marR="3695" marT="36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Calibri" panose="020F0502020204030204" pitchFamily="34" charset="0"/>
                        </a:rPr>
                        <a:t>NCDOT/AASHTO Design Guidelines</a:t>
                      </a:r>
                    </a:p>
                  </a:txBody>
                  <a:tcPr marL="3695" marR="3695" marT="36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93197">
                <a:tc>
                  <a:txBody>
                    <a:bodyPr/>
                    <a:lstStyle/>
                    <a:p>
                      <a:pPr algn="ctr" fontAlgn="ctr"/>
                      <a:r>
                        <a:rPr lang="en-US" sz="500" b="0" i="0" u="none" strike="noStrike" dirty="0">
                          <a:solidFill>
                            <a:srgbClr val="000000"/>
                          </a:solidFill>
                          <a:effectLst/>
                          <a:latin typeface="Calibri" panose="020F0502020204030204" pitchFamily="34" charset="0"/>
                        </a:rPr>
                        <a:t>pavement condition score</a:t>
                      </a:r>
                    </a:p>
                  </a:txBody>
                  <a:tcPr marL="3695" marR="3695" marT="36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Calibri" panose="020F0502020204030204" pitchFamily="34" charset="0"/>
                        </a:rPr>
                        <a:t> </a:t>
                      </a:r>
                    </a:p>
                  </a:txBody>
                  <a:tcPr marL="3695" marR="3695" marT="36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Calibri" panose="020F0502020204030204" pitchFamily="34" charset="0"/>
                        </a:rPr>
                        <a:t>80&gt;100</a:t>
                      </a:r>
                    </a:p>
                  </a:txBody>
                  <a:tcPr marL="3695" marR="3695" marT="36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Calibri" panose="020F0502020204030204" pitchFamily="34" charset="0"/>
                        </a:rPr>
                        <a:t>70&gt;=80</a:t>
                      </a:r>
                    </a:p>
                  </a:txBody>
                  <a:tcPr marL="3695" marR="3695" marT="36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Calibri" panose="020F0502020204030204" pitchFamily="34" charset="0"/>
                        </a:rPr>
                        <a:t>&gt;=70</a:t>
                      </a:r>
                    </a:p>
                  </a:txBody>
                  <a:tcPr marL="3695" marR="3695" marT="36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Calibri" panose="020F0502020204030204" pitchFamily="34" charset="0"/>
                        </a:rPr>
                        <a:t>use most recent pavement condition survey score</a:t>
                      </a:r>
                    </a:p>
                  </a:txBody>
                  <a:tcPr marL="3695" marR="3695" marT="36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93197">
                <a:tc>
                  <a:txBody>
                    <a:bodyPr/>
                    <a:lstStyle/>
                    <a:p>
                      <a:pPr algn="ctr" fontAlgn="ctr"/>
                      <a:r>
                        <a:rPr lang="en-US" sz="500" b="0" i="0" u="none" strike="noStrike">
                          <a:solidFill>
                            <a:srgbClr val="000000"/>
                          </a:solidFill>
                          <a:effectLst/>
                          <a:latin typeface="Calibri" panose="020F0502020204030204" pitchFamily="34" charset="0"/>
                        </a:rPr>
                        <a:t>stopping sight distance</a:t>
                      </a:r>
                    </a:p>
                  </a:txBody>
                  <a:tcPr marL="3695" marR="3695" marT="36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Calibri" panose="020F0502020204030204" pitchFamily="34" charset="0"/>
                        </a:rPr>
                        <a:t> </a:t>
                      </a:r>
                    </a:p>
                  </a:txBody>
                  <a:tcPr marL="3695" marR="3695" marT="36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Calibri" panose="020F0502020204030204" pitchFamily="34" charset="0"/>
                        </a:rPr>
                        <a:t>495 ft or more</a:t>
                      </a:r>
                    </a:p>
                  </a:txBody>
                  <a:tcPr marL="3695" marR="3695" marT="36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Calibri" panose="020F0502020204030204" pitchFamily="34" charset="0"/>
                        </a:rPr>
                        <a:t>251 ft to 494 ft</a:t>
                      </a:r>
                    </a:p>
                  </a:txBody>
                  <a:tcPr marL="3695" marR="3695" marT="36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Calibri" panose="020F0502020204030204" pitchFamily="34" charset="0"/>
                        </a:rPr>
                        <a:t>250 ft or less</a:t>
                      </a:r>
                    </a:p>
                  </a:txBody>
                  <a:tcPr marL="3695" marR="3695" marT="36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Calibri" panose="020F0502020204030204" pitchFamily="34" charset="0"/>
                        </a:rPr>
                        <a:t>NCDOT/AASHTO Design Guidelines</a:t>
                      </a:r>
                    </a:p>
                  </a:txBody>
                  <a:tcPr marL="3695" marR="3695" marT="36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01248">
                <a:tc>
                  <a:txBody>
                    <a:bodyPr/>
                    <a:lstStyle/>
                    <a:p>
                      <a:pPr algn="ctr" fontAlgn="ctr"/>
                      <a:r>
                        <a:rPr lang="en-US" sz="500" b="0" i="0" u="none" strike="noStrike">
                          <a:solidFill>
                            <a:srgbClr val="000000"/>
                          </a:solidFill>
                          <a:effectLst/>
                          <a:latin typeface="Calibri" panose="020F0502020204030204" pitchFamily="34" charset="0"/>
                        </a:rPr>
                        <a:t>intersection turning radius</a:t>
                      </a:r>
                    </a:p>
                  </a:txBody>
                  <a:tcPr marL="3695" marR="3695" marT="36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Calibri" panose="020F0502020204030204" pitchFamily="34" charset="0"/>
                        </a:rPr>
                        <a:t> </a:t>
                      </a:r>
                    </a:p>
                  </a:txBody>
                  <a:tcPr marL="3695" marR="3695" marT="36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dirty="0">
                          <a:solidFill>
                            <a:srgbClr val="000000"/>
                          </a:solidFill>
                          <a:effectLst/>
                          <a:latin typeface="Calibri" panose="020F0502020204030204" pitchFamily="34" charset="0"/>
                        </a:rPr>
                        <a:t>standard radius or above</a:t>
                      </a:r>
                    </a:p>
                  </a:txBody>
                  <a:tcPr marL="3695" marR="3695" marT="36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Calibri" panose="020F0502020204030204" pitchFamily="34" charset="0"/>
                        </a:rPr>
                        <a:t> </a:t>
                      </a:r>
                    </a:p>
                  </a:txBody>
                  <a:tcPr marL="3695" marR="3695" marT="36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Calibri" panose="020F0502020204030204" pitchFamily="34" charset="0"/>
                        </a:rPr>
                        <a:t>below standard</a:t>
                      </a:r>
                    </a:p>
                  </a:txBody>
                  <a:tcPr marL="3695" marR="3695" marT="36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Calibri" panose="020F0502020204030204" pitchFamily="34" charset="0"/>
                        </a:rPr>
                        <a:t>NCDOT/AASHTO Design Guidelines</a:t>
                      </a:r>
                    </a:p>
                  </a:txBody>
                  <a:tcPr marL="3695" marR="3695" marT="36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96600">
                <a:tc gridSpan="6">
                  <a:txBody>
                    <a:bodyPr/>
                    <a:lstStyle/>
                    <a:p>
                      <a:pPr algn="ctr" fontAlgn="ctr"/>
                      <a:r>
                        <a:rPr lang="en-US" sz="500" b="1" i="0" u="none" strike="noStrike">
                          <a:solidFill>
                            <a:srgbClr val="000000"/>
                          </a:solidFill>
                          <a:effectLst/>
                          <a:latin typeface="Calibri" panose="020F0502020204030204" pitchFamily="34" charset="0"/>
                        </a:rPr>
                        <a:t>Level of Service (LOS)</a:t>
                      </a:r>
                    </a:p>
                  </a:txBody>
                  <a:tcPr marL="3695" marR="3695" marT="36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4"/>
                  </a:ext>
                </a:extLst>
              </a:tr>
              <a:tr h="326022">
                <a:tc>
                  <a:txBody>
                    <a:bodyPr/>
                    <a:lstStyle/>
                    <a:p>
                      <a:pPr algn="ctr" fontAlgn="ctr"/>
                      <a:r>
                        <a:rPr lang="en-US" sz="500" b="0" i="0" u="none" strike="noStrike">
                          <a:solidFill>
                            <a:srgbClr val="000000"/>
                          </a:solidFill>
                          <a:effectLst/>
                          <a:latin typeface="Calibri" panose="020F0502020204030204" pitchFamily="34" charset="0"/>
                        </a:rPr>
                        <a:t>LOS Improvement</a:t>
                      </a:r>
                    </a:p>
                  </a:txBody>
                  <a:tcPr marL="3695" marR="3695" marT="36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500" b="1" i="0" u="none" strike="noStrike">
                          <a:solidFill>
                            <a:srgbClr val="000000"/>
                          </a:solidFill>
                          <a:effectLst/>
                          <a:latin typeface="Calibri" panose="020F0502020204030204" pitchFamily="34" charset="0"/>
                        </a:rPr>
                        <a:t> </a:t>
                      </a:r>
                    </a:p>
                  </a:txBody>
                  <a:tcPr marL="3695" marR="3695" marT="36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500" b="0" i="0" u="none" strike="noStrike">
                          <a:solidFill>
                            <a:srgbClr val="000000"/>
                          </a:solidFill>
                          <a:effectLst/>
                          <a:latin typeface="Calibri" panose="020F0502020204030204" pitchFamily="34" charset="0"/>
                        </a:rPr>
                        <a:t>1 letter grade</a:t>
                      </a:r>
                    </a:p>
                  </a:txBody>
                  <a:tcPr marL="3695" marR="3695" marT="36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500" b="0" i="0" u="none" strike="noStrike">
                          <a:solidFill>
                            <a:srgbClr val="000000"/>
                          </a:solidFill>
                          <a:effectLst/>
                          <a:latin typeface="Calibri" panose="020F0502020204030204" pitchFamily="34" charset="0"/>
                        </a:rPr>
                        <a:t>2 letter grades</a:t>
                      </a:r>
                    </a:p>
                  </a:txBody>
                  <a:tcPr marL="3695" marR="3695" marT="36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500" b="0" i="0" u="none" strike="noStrike">
                          <a:solidFill>
                            <a:srgbClr val="000000"/>
                          </a:solidFill>
                          <a:effectLst/>
                          <a:latin typeface="Calibri" panose="020F0502020204030204" pitchFamily="34" charset="0"/>
                        </a:rPr>
                        <a:t>3 letter grades or more</a:t>
                      </a:r>
                    </a:p>
                  </a:txBody>
                  <a:tcPr marL="3695" marR="3695" marT="36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500" b="0" i="0" u="none" strike="noStrike">
                          <a:solidFill>
                            <a:srgbClr val="000000"/>
                          </a:solidFill>
                          <a:effectLst/>
                          <a:latin typeface="Calibri" panose="020F0502020204030204" pitchFamily="34" charset="0"/>
                        </a:rPr>
                        <a:t>Intersection LOS improvements may be measured for overall intersection or individual approach improvements (up to two approaches)</a:t>
                      </a:r>
                    </a:p>
                  </a:txBody>
                  <a:tcPr marL="3695" marR="3695" marT="36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96600">
                <a:tc gridSpan="6">
                  <a:txBody>
                    <a:bodyPr/>
                    <a:lstStyle/>
                    <a:p>
                      <a:pPr algn="ctr" fontAlgn="ctr"/>
                      <a:r>
                        <a:rPr lang="en-US" sz="500" b="1" i="0" u="none" strike="noStrike">
                          <a:solidFill>
                            <a:srgbClr val="000000"/>
                          </a:solidFill>
                          <a:effectLst/>
                          <a:latin typeface="Calibri" panose="020F0502020204030204" pitchFamily="34" charset="0"/>
                        </a:rPr>
                        <a:t>Multimodal Benefits</a:t>
                      </a:r>
                    </a:p>
                  </a:txBody>
                  <a:tcPr marL="3695" marR="3695" marT="36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6"/>
                  </a:ext>
                </a:extLst>
              </a:tr>
              <a:tr h="482997">
                <a:tc>
                  <a:txBody>
                    <a:bodyPr/>
                    <a:lstStyle/>
                    <a:p>
                      <a:pPr algn="ctr" fontAlgn="ctr"/>
                      <a:r>
                        <a:rPr lang="en-US" sz="500" b="0" i="0" u="none" strike="noStrike">
                          <a:solidFill>
                            <a:srgbClr val="000000"/>
                          </a:solidFill>
                          <a:effectLst/>
                          <a:latin typeface="Calibri" panose="020F0502020204030204" pitchFamily="34" charset="0"/>
                        </a:rPr>
                        <a:t>Non-Highway modal components included in project </a:t>
                      </a:r>
                    </a:p>
                  </a:txBody>
                  <a:tcPr marL="3695" marR="3695" marT="36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500" b="0" i="0" u="none" strike="noStrike">
                          <a:solidFill>
                            <a:srgbClr val="000000"/>
                          </a:solidFill>
                          <a:effectLst/>
                          <a:latin typeface="Calibri" panose="020F0502020204030204" pitchFamily="34" charset="0"/>
                        </a:rPr>
                        <a:t> </a:t>
                      </a:r>
                    </a:p>
                  </a:txBody>
                  <a:tcPr marL="3695" marR="3695" marT="36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500" b="0" i="0" u="none" strike="noStrike">
                          <a:solidFill>
                            <a:srgbClr val="000000"/>
                          </a:solidFill>
                          <a:effectLst/>
                          <a:latin typeface="Calibri" panose="020F0502020204030204" pitchFamily="34" charset="0"/>
                        </a:rPr>
                        <a:t>no non-highway benefits</a:t>
                      </a:r>
                    </a:p>
                  </a:txBody>
                  <a:tcPr marL="3695" marR="3695" marT="36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500" b="0" i="0" u="none" strike="noStrike">
                          <a:solidFill>
                            <a:srgbClr val="000000"/>
                          </a:solidFill>
                          <a:effectLst/>
                          <a:latin typeface="Calibri" panose="020F0502020204030204" pitchFamily="34" charset="0"/>
                        </a:rPr>
                        <a:t> </a:t>
                      </a:r>
                    </a:p>
                  </a:txBody>
                  <a:tcPr marL="3695" marR="3695" marT="36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500" b="0" i="0" u="none" strike="noStrike">
                          <a:solidFill>
                            <a:srgbClr val="000000"/>
                          </a:solidFill>
                          <a:effectLst/>
                          <a:latin typeface="Calibri" panose="020F0502020204030204" pitchFamily="34" charset="0"/>
                        </a:rPr>
                        <a:t>includes benefits to at least one non-highway mode</a:t>
                      </a:r>
                    </a:p>
                  </a:txBody>
                  <a:tcPr marL="3695" marR="3695" marT="36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500" b="0" i="0" u="none" strike="noStrike">
                          <a:solidFill>
                            <a:srgbClr val="000000"/>
                          </a:solidFill>
                          <a:effectLst/>
                          <a:latin typeface="Calibri" panose="020F0502020204030204" pitchFamily="34" charset="0"/>
                        </a:rPr>
                        <a:t>Determined by Divisions</a:t>
                      </a:r>
                    </a:p>
                  </a:txBody>
                  <a:tcPr marL="3695" marR="3695" marT="36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96600">
                <a:tc gridSpan="6">
                  <a:txBody>
                    <a:bodyPr/>
                    <a:lstStyle/>
                    <a:p>
                      <a:pPr algn="ctr" fontAlgn="ctr"/>
                      <a:r>
                        <a:rPr lang="en-US" sz="500" b="1" i="0" u="none" strike="noStrike">
                          <a:solidFill>
                            <a:srgbClr val="000000"/>
                          </a:solidFill>
                          <a:effectLst/>
                          <a:latin typeface="Calibri" panose="020F0502020204030204" pitchFamily="34" charset="0"/>
                        </a:rPr>
                        <a:t>Other Funding Availability</a:t>
                      </a:r>
                    </a:p>
                  </a:txBody>
                  <a:tcPr marL="3695" marR="3695" marT="36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8"/>
                  </a:ext>
                </a:extLst>
              </a:tr>
              <a:tr h="623872">
                <a:tc>
                  <a:txBody>
                    <a:bodyPr/>
                    <a:lstStyle/>
                    <a:p>
                      <a:pPr algn="ctr" fontAlgn="ctr"/>
                      <a:r>
                        <a:rPr lang="en-US" sz="500" b="0" i="0" u="none" strike="noStrike">
                          <a:solidFill>
                            <a:srgbClr val="000000"/>
                          </a:solidFill>
                          <a:effectLst/>
                          <a:latin typeface="Calibri" panose="020F0502020204030204" pitchFamily="34" charset="0"/>
                        </a:rPr>
                        <a:t>Other Funding Availability</a:t>
                      </a:r>
                    </a:p>
                  </a:txBody>
                  <a:tcPr marL="3695" marR="3695" marT="36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500" b="0" i="0" u="none" strike="noStrike">
                          <a:solidFill>
                            <a:srgbClr val="000000"/>
                          </a:solidFill>
                          <a:effectLst/>
                          <a:latin typeface="Calibri" panose="020F0502020204030204" pitchFamily="34" charset="0"/>
                        </a:rPr>
                        <a:t> </a:t>
                      </a:r>
                    </a:p>
                  </a:txBody>
                  <a:tcPr marL="3695" marR="3695" marT="36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500" b="0" i="0" u="none" strike="noStrike">
                          <a:solidFill>
                            <a:srgbClr val="000000"/>
                          </a:solidFill>
                          <a:effectLst/>
                          <a:latin typeface="Calibri" panose="020F0502020204030204" pitchFamily="34" charset="0"/>
                        </a:rPr>
                        <a:t>no other funding</a:t>
                      </a:r>
                    </a:p>
                  </a:txBody>
                  <a:tcPr marL="3695" marR="3695" marT="36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500" b="0" i="0" u="none" strike="noStrike">
                          <a:solidFill>
                            <a:srgbClr val="000000"/>
                          </a:solidFill>
                          <a:effectLst/>
                          <a:latin typeface="Calibri" panose="020F0502020204030204" pitchFamily="34" charset="0"/>
                        </a:rPr>
                        <a:t>1% to 19.99%</a:t>
                      </a:r>
                    </a:p>
                  </a:txBody>
                  <a:tcPr marL="3695" marR="3695" marT="36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500" b="0" i="0" u="none" strike="noStrike" dirty="0">
                          <a:solidFill>
                            <a:srgbClr val="000000"/>
                          </a:solidFill>
                          <a:effectLst/>
                          <a:latin typeface="Calibri" panose="020F0502020204030204" pitchFamily="34" charset="0"/>
                        </a:rPr>
                        <a:t>20% or above</a:t>
                      </a:r>
                    </a:p>
                  </a:txBody>
                  <a:tcPr marL="3695" marR="3695" marT="36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500" b="0" i="0" u="none" strike="noStrike">
                          <a:solidFill>
                            <a:srgbClr val="000000"/>
                          </a:solidFill>
                          <a:effectLst/>
                          <a:latin typeface="Calibri" panose="020F0502020204030204" pitchFamily="34" charset="0"/>
                        </a:rPr>
                        <a:t>Other funding sources are available to offset project costs.  Other sources can include other highway funded program dollars (contingency, economic development, small construction, etc.) or local funding participation.  With the exception of trust fund economic development projects, STI funds should not be considered.     </a:t>
                      </a:r>
                    </a:p>
                  </a:txBody>
                  <a:tcPr marL="3695" marR="3695" marT="36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96600">
                <a:tc gridSpan="6">
                  <a:txBody>
                    <a:bodyPr/>
                    <a:lstStyle/>
                    <a:p>
                      <a:pPr algn="ctr" fontAlgn="ctr"/>
                      <a:r>
                        <a:rPr lang="en-US" sz="500" b="1" i="0" u="none" strike="noStrike">
                          <a:solidFill>
                            <a:srgbClr val="000000"/>
                          </a:solidFill>
                          <a:effectLst/>
                          <a:latin typeface="Calibri" panose="020F0502020204030204" pitchFamily="34" charset="0"/>
                        </a:rPr>
                        <a:t>County Economic Well Being (NC Dept of Commerce County Tier Designation)</a:t>
                      </a:r>
                    </a:p>
                  </a:txBody>
                  <a:tcPr marL="3695" marR="3695" marT="36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20"/>
                  </a:ext>
                </a:extLst>
              </a:tr>
              <a:tr h="591671">
                <a:tc>
                  <a:txBody>
                    <a:bodyPr/>
                    <a:lstStyle/>
                    <a:p>
                      <a:pPr algn="ctr" fontAlgn="ctr"/>
                      <a:r>
                        <a:rPr lang="en-US" sz="500" b="0" i="0" u="none" strike="noStrike">
                          <a:solidFill>
                            <a:srgbClr val="000000"/>
                          </a:solidFill>
                          <a:effectLst/>
                          <a:latin typeface="Calibri" panose="020F0502020204030204" pitchFamily="34" charset="0"/>
                        </a:rPr>
                        <a:t>County Tier Designation </a:t>
                      </a:r>
                    </a:p>
                  </a:txBody>
                  <a:tcPr marL="3695" marR="3695" marT="36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500" b="0" i="0" u="none" strike="noStrike">
                          <a:solidFill>
                            <a:srgbClr val="000000"/>
                          </a:solidFill>
                          <a:effectLst/>
                          <a:latin typeface="Calibri" panose="020F0502020204030204" pitchFamily="34" charset="0"/>
                        </a:rPr>
                        <a:t> </a:t>
                      </a:r>
                    </a:p>
                  </a:txBody>
                  <a:tcPr marL="3695" marR="3695" marT="36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500" b="0" i="0" u="none" strike="noStrike">
                          <a:solidFill>
                            <a:srgbClr val="000000"/>
                          </a:solidFill>
                          <a:effectLst/>
                          <a:latin typeface="Calibri" panose="020F0502020204030204" pitchFamily="34" charset="0"/>
                        </a:rPr>
                        <a:t>Tier 3</a:t>
                      </a:r>
                    </a:p>
                  </a:txBody>
                  <a:tcPr marL="3695" marR="3695" marT="36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500" b="0" i="0" u="none" strike="noStrike">
                          <a:solidFill>
                            <a:srgbClr val="000000"/>
                          </a:solidFill>
                          <a:effectLst/>
                          <a:latin typeface="Calibri" panose="020F0502020204030204" pitchFamily="34" charset="0"/>
                        </a:rPr>
                        <a:t>Tier 2</a:t>
                      </a:r>
                    </a:p>
                  </a:txBody>
                  <a:tcPr marL="3695" marR="3695" marT="36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500" b="0" i="0" u="none" strike="noStrike">
                          <a:solidFill>
                            <a:srgbClr val="000000"/>
                          </a:solidFill>
                          <a:effectLst/>
                          <a:latin typeface="Calibri" panose="020F0502020204030204" pitchFamily="34" charset="0"/>
                        </a:rPr>
                        <a:t>Tier 1 </a:t>
                      </a:r>
                    </a:p>
                  </a:txBody>
                  <a:tcPr marL="3695" marR="3695" marT="36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500" b="0" i="0" u="none" strike="noStrike">
                          <a:solidFill>
                            <a:srgbClr val="000000"/>
                          </a:solidFill>
                          <a:effectLst/>
                          <a:latin typeface="Calibri" panose="020F0502020204030204" pitchFamily="34" charset="0"/>
                        </a:rPr>
                        <a:t>Based on current county tier designation as identified by the North Carolina Department of Commerce:</a:t>
                      </a:r>
                      <a:br>
                        <a:rPr lang="en-US" sz="500" b="0" i="0" u="none" strike="noStrike">
                          <a:solidFill>
                            <a:srgbClr val="000000"/>
                          </a:solidFill>
                          <a:effectLst/>
                          <a:latin typeface="Calibri" panose="020F0502020204030204" pitchFamily="34" charset="0"/>
                        </a:rPr>
                      </a:br>
                      <a:r>
                        <a:rPr lang="en-US" sz="500" b="0" i="0" u="none" strike="noStrike">
                          <a:solidFill>
                            <a:srgbClr val="000000"/>
                          </a:solidFill>
                          <a:effectLst/>
                          <a:latin typeface="Calibri" panose="020F0502020204030204" pitchFamily="34" charset="0"/>
                        </a:rPr>
                        <a:t>Tier 1:  40 most distressed counties</a:t>
                      </a:r>
                      <a:br>
                        <a:rPr lang="en-US" sz="500" b="0" i="0" u="none" strike="noStrike">
                          <a:solidFill>
                            <a:srgbClr val="000000"/>
                          </a:solidFill>
                          <a:effectLst/>
                          <a:latin typeface="Calibri" panose="020F0502020204030204" pitchFamily="34" charset="0"/>
                        </a:rPr>
                      </a:br>
                      <a:r>
                        <a:rPr lang="en-US" sz="500" b="0" i="0" u="none" strike="noStrike">
                          <a:solidFill>
                            <a:srgbClr val="000000"/>
                          </a:solidFill>
                          <a:effectLst/>
                          <a:latin typeface="Calibri" panose="020F0502020204030204" pitchFamily="34" charset="0"/>
                        </a:rPr>
                        <a:t>Tier 2:  Next 40 distressed counties</a:t>
                      </a:r>
                      <a:br>
                        <a:rPr lang="en-US" sz="500" b="0" i="0" u="none" strike="noStrike">
                          <a:solidFill>
                            <a:srgbClr val="000000"/>
                          </a:solidFill>
                          <a:effectLst/>
                          <a:latin typeface="Calibri" panose="020F0502020204030204" pitchFamily="34" charset="0"/>
                        </a:rPr>
                      </a:br>
                      <a:r>
                        <a:rPr lang="en-US" sz="500" b="0" i="0" u="none" strike="noStrike">
                          <a:solidFill>
                            <a:srgbClr val="000000"/>
                          </a:solidFill>
                          <a:effectLst/>
                          <a:latin typeface="Calibri" panose="020F0502020204030204" pitchFamily="34" charset="0"/>
                        </a:rPr>
                        <a:t>Tier 3:  20 least distressed counties  </a:t>
                      </a:r>
                    </a:p>
                  </a:txBody>
                  <a:tcPr marL="3695" marR="3695" marT="36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00625">
                <a:tc>
                  <a:txBody>
                    <a:bodyPr/>
                    <a:lstStyle/>
                    <a:p>
                      <a:pPr algn="ctr" fontAlgn="ctr"/>
                      <a:r>
                        <a:rPr lang="en-US" sz="500" b="0" i="0" u="none" strike="noStrike">
                          <a:solidFill>
                            <a:srgbClr val="000000"/>
                          </a:solidFill>
                          <a:effectLst/>
                          <a:latin typeface="Calibri" panose="020F0502020204030204" pitchFamily="34" charset="0"/>
                        </a:rPr>
                        <a:t>Total:</a:t>
                      </a:r>
                    </a:p>
                  </a:txBody>
                  <a:tcPr marL="3695" marR="3695" marT="36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Calibri" panose="020F0502020204030204" pitchFamily="34" charset="0"/>
                        </a:rPr>
                        <a:t>0</a:t>
                      </a:r>
                    </a:p>
                  </a:txBody>
                  <a:tcPr marL="3695" marR="3695" marT="36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l" fontAlgn="ctr"/>
                      <a:r>
                        <a:rPr lang="en-US" sz="500" b="0" i="0" u="none" strike="noStrike" dirty="0">
                          <a:solidFill>
                            <a:srgbClr val="000000"/>
                          </a:solidFill>
                          <a:effectLst/>
                          <a:latin typeface="Calibri" panose="020F0502020204030204" pitchFamily="34" charset="0"/>
                        </a:rPr>
                        <a:t> % weights for the scoring criteria selected must total to 100%</a:t>
                      </a:r>
                    </a:p>
                  </a:txBody>
                  <a:tcPr marL="3695" marR="3695" marT="36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22"/>
                  </a:ext>
                </a:extLst>
              </a:tr>
            </a:tbl>
          </a:graphicData>
        </a:graphic>
      </p:graphicFrame>
      <p:sp>
        <p:nvSpPr>
          <p:cNvPr id="6" name="Title 5"/>
          <p:cNvSpPr txBox="1">
            <a:spLocks/>
          </p:cNvSpPr>
          <p:nvPr/>
        </p:nvSpPr>
        <p:spPr>
          <a:xfrm>
            <a:off x="457200" y="658440"/>
            <a:ext cx="8229600" cy="1143000"/>
          </a:xfrm>
          <a:prstGeom prst="rect">
            <a:avLst/>
          </a:prstGeom>
        </p:spPr>
        <p:txBody>
          <a:bodyPr/>
          <a:lstStyle>
            <a:lvl1pPr algn="ctr" defTabSz="457200" rtl="0" eaLnBrk="1" fontAlgn="base" hangingPunct="1">
              <a:spcBef>
                <a:spcPct val="0"/>
              </a:spcBef>
              <a:spcAft>
                <a:spcPct val="0"/>
              </a:spcAft>
              <a:defRPr sz="4400" kern="1200">
                <a:solidFill>
                  <a:srgbClr val="595959"/>
                </a:solidFill>
                <a:latin typeface="Arial"/>
                <a:ea typeface="MS PGothic" pitchFamily="34" charset="-128"/>
                <a:cs typeface="Arial"/>
              </a:defRPr>
            </a:lvl1pPr>
            <a:lvl2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2pPr>
            <a:lvl3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3pPr>
            <a:lvl4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4pPr>
            <a:lvl5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0"/>
              </a:defRPr>
            </a:lvl9pPr>
          </a:lstStyle>
          <a:p>
            <a:r>
              <a:rPr lang="en-US" sz="3200" dirty="0" smtClean="0"/>
              <a:t>High Impact Low Cost Projects  </a:t>
            </a:r>
          </a:p>
          <a:p>
            <a:r>
              <a:rPr lang="en-US" sz="2000" dirty="0" smtClean="0"/>
              <a:t>Project Selection Criteria (12 Default Criteria)</a:t>
            </a:r>
          </a:p>
        </p:txBody>
      </p:sp>
      <p:sp>
        <p:nvSpPr>
          <p:cNvPr id="7" name="Text Placeholder 1"/>
          <p:cNvSpPr>
            <a:spLocks noGrp="1"/>
          </p:cNvSpPr>
          <p:nvPr>
            <p:ph type="body" sz="quarter" idx="12"/>
          </p:nvPr>
        </p:nvSpPr>
        <p:spPr/>
        <p:txBody>
          <a:bodyPr/>
          <a:lstStyle/>
          <a:p>
            <a:r>
              <a:rPr lang="en-US" sz="1200" dirty="0" smtClean="0"/>
              <a:t>Mobility Fund – High Impact/Low Cost Projects</a:t>
            </a:r>
            <a:endParaRPr lang="en-US" sz="1200" dirty="0"/>
          </a:p>
        </p:txBody>
      </p:sp>
    </p:spTree>
    <p:extLst>
      <p:ext uri="{BB962C8B-B14F-4D97-AF65-F5344CB8AC3E}">
        <p14:creationId xmlns:p14="http://schemas.microsoft.com/office/powerpoint/2010/main" val="7833615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3"/>
          </p:nvPr>
        </p:nvSpPr>
        <p:spPr/>
        <p:txBody>
          <a:bodyPr/>
          <a:lstStyle/>
          <a:p>
            <a:pPr>
              <a:defRPr/>
            </a:pPr>
            <a:fld id="{8E0C9224-0E86-4A9A-8DD9-792BBB0652B6}" type="slidenum">
              <a:rPr lang="en-US" altLang="en-US" smtClean="0"/>
              <a:pPr>
                <a:defRPr/>
              </a:pPr>
              <a:t>6</a:t>
            </a:fld>
            <a:endParaRPr lang="en-US" altLang="en-US"/>
          </a:p>
        </p:txBody>
      </p:sp>
      <p:graphicFrame>
        <p:nvGraphicFramePr>
          <p:cNvPr id="4" name="Table 3"/>
          <p:cNvGraphicFramePr>
            <a:graphicFrameLocks noGrp="1"/>
          </p:cNvGraphicFramePr>
          <p:nvPr>
            <p:extLst>
              <p:ext uri="{D42A27DB-BD31-4B8C-83A1-F6EECF244321}">
                <p14:modId xmlns:p14="http://schemas.microsoft.com/office/powerpoint/2010/main" val="4080671572"/>
              </p:ext>
            </p:extLst>
          </p:nvPr>
        </p:nvGraphicFramePr>
        <p:xfrm>
          <a:off x="1816710" y="1779388"/>
          <a:ext cx="5510580" cy="4740816"/>
        </p:xfrm>
        <a:graphic>
          <a:graphicData uri="http://schemas.openxmlformats.org/drawingml/2006/table">
            <a:tbl>
              <a:tblPr/>
              <a:tblGrid>
                <a:gridCol w="750712">
                  <a:extLst>
                    <a:ext uri="{9D8B030D-6E8A-4147-A177-3AD203B41FA5}">
                      <a16:colId xmlns:a16="http://schemas.microsoft.com/office/drawing/2014/main" val="20000"/>
                    </a:ext>
                  </a:extLst>
                </a:gridCol>
                <a:gridCol w="420041">
                  <a:extLst>
                    <a:ext uri="{9D8B030D-6E8A-4147-A177-3AD203B41FA5}">
                      <a16:colId xmlns:a16="http://schemas.microsoft.com/office/drawing/2014/main" val="20001"/>
                    </a:ext>
                  </a:extLst>
                </a:gridCol>
                <a:gridCol w="786459">
                  <a:extLst>
                    <a:ext uri="{9D8B030D-6E8A-4147-A177-3AD203B41FA5}">
                      <a16:colId xmlns:a16="http://schemas.microsoft.com/office/drawing/2014/main" val="20002"/>
                    </a:ext>
                  </a:extLst>
                </a:gridCol>
                <a:gridCol w="654387">
                  <a:extLst>
                    <a:ext uri="{9D8B030D-6E8A-4147-A177-3AD203B41FA5}">
                      <a16:colId xmlns:a16="http://schemas.microsoft.com/office/drawing/2014/main" val="20003"/>
                    </a:ext>
                  </a:extLst>
                </a:gridCol>
                <a:gridCol w="96325">
                  <a:extLst>
                    <a:ext uri="{9D8B030D-6E8A-4147-A177-3AD203B41FA5}">
                      <a16:colId xmlns:a16="http://schemas.microsoft.com/office/drawing/2014/main" val="20004"/>
                    </a:ext>
                  </a:extLst>
                </a:gridCol>
                <a:gridCol w="786459">
                  <a:extLst>
                    <a:ext uri="{9D8B030D-6E8A-4147-A177-3AD203B41FA5}">
                      <a16:colId xmlns:a16="http://schemas.microsoft.com/office/drawing/2014/main" val="20005"/>
                    </a:ext>
                  </a:extLst>
                </a:gridCol>
                <a:gridCol w="2016197">
                  <a:extLst>
                    <a:ext uri="{9D8B030D-6E8A-4147-A177-3AD203B41FA5}">
                      <a16:colId xmlns:a16="http://schemas.microsoft.com/office/drawing/2014/main" val="20006"/>
                    </a:ext>
                  </a:extLst>
                </a:gridCol>
              </a:tblGrid>
              <a:tr h="154382">
                <a:tc gridSpan="7">
                  <a:txBody>
                    <a:bodyPr/>
                    <a:lstStyle/>
                    <a:p>
                      <a:pPr algn="ctr" fontAlgn="b"/>
                      <a:r>
                        <a:rPr lang="en-US" sz="900" b="1" i="0" u="none" strike="noStrike" dirty="0">
                          <a:solidFill>
                            <a:srgbClr val="FFFFFF"/>
                          </a:solidFill>
                          <a:effectLst/>
                          <a:latin typeface="Calibri" panose="020F0502020204030204" pitchFamily="34" charset="0"/>
                        </a:rPr>
                        <a:t>                          Division 6 High Impact/Low Cost Project Selection Criteria                             </a:t>
                      </a:r>
                    </a:p>
                  </a:txBody>
                  <a:tcPr marL="4913" marR="4913" marT="49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23505">
                <a:tc>
                  <a:txBody>
                    <a:bodyPr/>
                    <a:lstStyle/>
                    <a:p>
                      <a:pPr algn="ctr" fontAlgn="ctr"/>
                      <a:r>
                        <a:rPr lang="en-US" sz="700" b="0" i="0" u="none" strike="noStrike">
                          <a:solidFill>
                            <a:srgbClr val="000000"/>
                          </a:solidFill>
                          <a:effectLst/>
                          <a:latin typeface="Calibri" panose="020F0502020204030204" pitchFamily="34" charset="0"/>
                        </a:rPr>
                        <a:t> </a:t>
                      </a:r>
                    </a:p>
                  </a:txBody>
                  <a:tcPr marL="4913" marR="4913" marT="491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 Weight</a:t>
                      </a:r>
                    </a:p>
                  </a:txBody>
                  <a:tcPr marL="4913" marR="4913" marT="4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0 points</a:t>
                      </a:r>
                    </a:p>
                  </a:txBody>
                  <a:tcPr marL="4913" marR="4913" marT="4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700" b="0" i="0" u="none" strike="noStrike">
                          <a:solidFill>
                            <a:srgbClr val="000000"/>
                          </a:solidFill>
                          <a:effectLst/>
                          <a:latin typeface="Calibri" panose="020F0502020204030204" pitchFamily="34" charset="0"/>
                        </a:rPr>
                        <a:t>1 point</a:t>
                      </a:r>
                    </a:p>
                  </a:txBody>
                  <a:tcPr marL="4913" marR="4913" marT="4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700" b="0" i="0" u="none" strike="noStrike">
                          <a:solidFill>
                            <a:srgbClr val="000000"/>
                          </a:solidFill>
                          <a:effectLst/>
                          <a:latin typeface="Calibri" panose="020F0502020204030204" pitchFamily="34" charset="0"/>
                        </a:rPr>
                        <a:t>2 points</a:t>
                      </a:r>
                    </a:p>
                  </a:txBody>
                  <a:tcPr marL="4913" marR="4913" marT="4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 </a:t>
                      </a:r>
                    </a:p>
                  </a:txBody>
                  <a:tcPr marL="4913" marR="4913" marT="491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23505">
                <a:tc gridSpan="7">
                  <a:txBody>
                    <a:bodyPr/>
                    <a:lstStyle/>
                    <a:p>
                      <a:pPr algn="ctr" fontAlgn="ctr"/>
                      <a:r>
                        <a:rPr lang="en-US" sz="700" b="1" i="0" u="none" strike="noStrike">
                          <a:solidFill>
                            <a:srgbClr val="000000"/>
                          </a:solidFill>
                          <a:effectLst/>
                          <a:latin typeface="Calibri" panose="020F0502020204030204" pitchFamily="34" charset="0"/>
                        </a:rPr>
                        <a:t>Traffic Volume</a:t>
                      </a:r>
                    </a:p>
                  </a:txBody>
                  <a:tcPr marL="4913" marR="4913" marT="49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247012">
                <a:tc>
                  <a:txBody>
                    <a:bodyPr/>
                    <a:lstStyle/>
                    <a:p>
                      <a:pPr algn="ctr" fontAlgn="ctr"/>
                      <a:r>
                        <a:rPr lang="en-US" sz="700" b="0" i="0" u="none" strike="noStrike">
                          <a:solidFill>
                            <a:srgbClr val="000000"/>
                          </a:solidFill>
                          <a:effectLst/>
                          <a:latin typeface="Calibri" panose="020F0502020204030204" pitchFamily="34" charset="0"/>
                        </a:rPr>
                        <a:t>Current Volume/AADT</a:t>
                      </a:r>
                    </a:p>
                  </a:txBody>
                  <a:tcPr marL="4913" marR="4913" marT="491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700" b="0" i="0" u="none" strike="noStrike">
                          <a:solidFill>
                            <a:srgbClr val="000000"/>
                          </a:solidFill>
                          <a:effectLst/>
                          <a:latin typeface="Calibri" panose="020F0502020204030204" pitchFamily="34" charset="0"/>
                        </a:rPr>
                        <a:t>14</a:t>
                      </a:r>
                    </a:p>
                  </a:txBody>
                  <a:tcPr marL="4913" marR="4913" marT="4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500 or less</a:t>
                      </a:r>
                    </a:p>
                  </a:txBody>
                  <a:tcPr marL="4913" marR="4913" marT="4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700" b="0" i="0" u="none" strike="noStrike">
                          <a:solidFill>
                            <a:srgbClr val="000000"/>
                          </a:solidFill>
                          <a:effectLst/>
                          <a:latin typeface="Calibri" panose="020F0502020204030204" pitchFamily="34" charset="0"/>
                        </a:rPr>
                        <a:t>501 to 999</a:t>
                      </a:r>
                    </a:p>
                  </a:txBody>
                  <a:tcPr marL="4913" marR="4913" marT="4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700" b="0" i="0" u="none" strike="noStrike">
                          <a:solidFill>
                            <a:srgbClr val="000000"/>
                          </a:solidFill>
                          <a:effectLst/>
                          <a:latin typeface="Calibri" panose="020F0502020204030204" pitchFamily="34" charset="0"/>
                        </a:rPr>
                        <a:t>1000 or more</a:t>
                      </a:r>
                    </a:p>
                  </a:txBody>
                  <a:tcPr marL="4913" marR="4913" marT="4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Use most recent AADT Map volume or other available traffic volume count</a:t>
                      </a:r>
                    </a:p>
                  </a:txBody>
                  <a:tcPr marL="4913" marR="4913" marT="491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23505">
                <a:tc gridSpan="7">
                  <a:txBody>
                    <a:bodyPr/>
                    <a:lstStyle/>
                    <a:p>
                      <a:pPr algn="ctr" fontAlgn="ctr"/>
                      <a:r>
                        <a:rPr lang="en-US" sz="700" b="1" i="0" u="none" strike="noStrike">
                          <a:solidFill>
                            <a:srgbClr val="000000"/>
                          </a:solidFill>
                          <a:effectLst/>
                          <a:latin typeface="Calibri" panose="020F0502020204030204" pitchFamily="34" charset="0"/>
                        </a:rPr>
                        <a:t>Safety</a:t>
                      </a:r>
                    </a:p>
                  </a:txBody>
                  <a:tcPr marL="4913" marR="4913" marT="49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247012">
                <a:tc>
                  <a:txBody>
                    <a:bodyPr/>
                    <a:lstStyle/>
                    <a:p>
                      <a:pPr algn="ctr" fontAlgn="ctr"/>
                      <a:r>
                        <a:rPr lang="en-US" sz="700" b="0" i="0" u="none" strike="noStrike">
                          <a:solidFill>
                            <a:srgbClr val="000000"/>
                          </a:solidFill>
                          <a:effectLst/>
                          <a:latin typeface="Calibri" panose="020F0502020204030204" pitchFamily="34" charset="0"/>
                        </a:rPr>
                        <a:t>Combined Safety Score</a:t>
                      </a:r>
                    </a:p>
                  </a:txBody>
                  <a:tcPr marL="4913" marR="4913" marT="491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700" b="0" i="0" u="none" strike="noStrike">
                          <a:solidFill>
                            <a:srgbClr val="000000"/>
                          </a:solidFill>
                          <a:effectLst/>
                          <a:latin typeface="Calibri" panose="020F0502020204030204" pitchFamily="34" charset="0"/>
                        </a:rPr>
                        <a:t>15</a:t>
                      </a:r>
                    </a:p>
                  </a:txBody>
                  <a:tcPr marL="4913" marR="4913" marT="4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0 to 33</a:t>
                      </a:r>
                    </a:p>
                  </a:txBody>
                  <a:tcPr marL="4913" marR="4913" marT="4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700" b="0" i="0" u="none" strike="noStrike">
                          <a:solidFill>
                            <a:srgbClr val="000000"/>
                          </a:solidFill>
                          <a:effectLst/>
                          <a:latin typeface="Calibri" panose="020F0502020204030204" pitchFamily="34" charset="0"/>
                        </a:rPr>
                        <a:t>33 to 66</a:t>
                      </a:r>
                    </a:p>
                  </a:txBody>
                  <a:tcPr marL="4913" marR="4913" marT="4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700" b="0" i="0" u="none" strike="noStrike">
                          <a:solidFill>
                            <a:srgbClr val="000000"/>
                          </a:solidFill>
                          <a:effectLst/>
                          <a:latin typeface="Calibri" panose="020F0502020204030204" pitchFamily="34" charset="0"/>
                        </a:rPr>
                        <a:t>66 to 100</a:t>
                      </a:r>
                    </a:p>
                  </a:txBody>
                  <a:tcPr marL="4913" marR="4913" marT="4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provided by mobility and safety</a:t>
                      </a:r>
                    </a:p>
                  </a:txBody>
                  <a:tcPr marL="4913" marR="4913" marT="491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23505">
                <a:tc gridSpan="7">
                  <a:txBody>
                    <a:bodyPr/>
                    <a:lstStyle/>
                    <a:p>
                      <a:pPr algn="ctr" fontAlgn="ctr"/>
                      <a:r>
                        <a:rPr lang="en-US" sz="700" b="1" i="0" u="none" strike="noStrike">
                          <a:solidFill>
                            <a:srgbClr val="000000"/>
                          </a:solidFill>
                          <a:effectLst/>
                          <a:latin typeface="Calibri" panose="020F0502020204030204" pitchFamily="34" charset="0"/>
                        </a:rPr>
                        <a:t>Roadway Characteristics</a:t>
                      </a:r>
                    </a:p>
                  </a:txBody>
                  <a:tcPr marL="4913" marR="4913" marT="49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247012">
                <a:tc>
                  <a:txBody>
                    <a:bodyPr/>
                    <a:lstStyle/>
                    <a:p>
                      <a:pPr algn="ctr" fontAlgn="ctr"/>
                      <a:r>
                        <a:rPr lang="en-US" sz="700" b="0" i="0" u="none" strike="noStrike">
                          <a:solidFill>
                            <a:srgbClr val="000000"/>
                          </a:solidFill>
                          <a:effectLst/>
                          <a:latin typeface="Calibri" panose="020F0502020204030204" pitchFamily="34" charset="0"/>
                        </a:rPr>
                        <a:t>Existing lane width</a:t>
                      </a:r>
                    </a:p>
                  </a:txBody>
                  <a:tcPr marL="4913" marR="4913" marT="491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700" b="0" i="0" u="none" strike="noStrike">
                          <a:solidFill>
                            <a:srgbClr val="000000"/>
                          </a:solidFill>
                          <a:effectLst/>
                          <a:latin typeface="Calibri" panose="020F0502020204030204" pitchFamily="34" charset="0"/>
                        </a:rPr>
                        <a:t>14</a:t>
                      </a:r>
                    </a:p>
                  </a:txBody>
                  <a:tcPr marL="4913" marR="4913" marT="4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&gt; 12'</a:t>
                      </a:r>
                    </a:p>
                  </a:txBody>
                  <a:tcPr marL="4913" marR="4913" marT="4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10'- 12'</a:t>
                      </a:r>
                    </a:p>
                  </a:txBody>
                  <a:tcPr marL="4913" marR="4913" marT="4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700" b="0" i="0" u="none" strike="noStrike">
                          <a:solidFill>
                            <a:srgbClr val="000000"/>
                          </a:solidFill>
                          <a:effectLst/>
                          <a:latin typeface="Calibri" panose="020F0502020204030204" pitchFamily="34" charset="0"/>
                        </a:rPr>
                        <a:t>&lt; 10'</a:t>
                      </a:r>
                    </a:p>
                  </a:txBody>
                  <a:tcPr marL="4913" marR="4913" marT="4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n-US" sz="700" b="0" i="0" u="none" strike="noStrike">
                        <a:solidFill>
                          <a:srgbClr val="000000"/>
                        </a:solidFill>
                        <a:effectLst/>
                        <a:latin typeface="Calibri" panose="020F0502020204030204" pitchFamily="34" charset="0"/>
                      </a:endParaRPr>
                    </a:p>
                  </a:txBody>
                  <a:tcPr marL="4913" marR="4913" marT="4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NCDOT/AASHTO Design Guidelines</a:t>
                      </a:r>
                    </a:p>
                  </a:txBody>
                  <a:tcPr marL="4913" marR="4913" marT="491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47012">
                <a:tc>
                  <a:txBody>
                    <a:bodyPr/>
                    <a:lstStyle/>
                    <a:p>
                      <a:pPr algn="ctr" fontAlgn="ctr"/>
                      <a:r>
                        <a:rPr lang="en-US" sz="700" b="0" i="0" u="none" strike="noStrike">
                          <a:solidFill>
                            <a:srgbClr val="000000"/>
                          </a:solidFill>
                          <a:effectLst/>
                          <a:latin typeface="Calibri" panose="020F0502020204030204" pitchFamily="34" charset="0"/>
                        </a:rPr>
                        <a:t>Existing paved shoulder width</a:t>
                      </a:r>
                    </a:p>
                  </a:txBody>
                  <a:tcPr marL="4913" marR="4913" marT="491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700" b="0" i="0" u="none" strike="noStrike">
                          <a:solidFill>
                            <a:srgbClr val="000000"/>
                          </a:solidFill>
                          <a:effectLst/>
                          <a:latin typeface="Calibri" panose="020F0502020204030204" pitchFamily="34" charset="0"/>
                        </a:rPr>
                        <a:t>14</a:t>
                      </a:r>
                    </a:p>
                  </a:txBody>
                  <a:tcPr marL="4913" marR="4913" marT="4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&gt; 2'</a:t>
                      </a:r>
                    </a:p>
                  </a:txBody>
                  <a:tcPr marL="4913" marR="4913" marT="4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1' - 2'</a:t>
                      </a:r>
                    </a:p>
                  </a:txBody>
                  <a:tcPr marL="4913" marR="4913" marT="4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700" b="0" i="0" u="none" strike="noStrike">
                          <a:solidFill>
                            <a:srgbClr val="000000"/>
                          </a:solidFill>
                          <a:effectLst/>
                          <a:latin typeface="Calibri" panose="020F0502020204030204" pitchFamily="34" charset="0"/>
                        </a:rPr>
                        <a:t>no paved shoulder</a:t>
                      </a:r>
                    </a:p>
                  </a:txBody>
                  <a:tcPr marL="4913" marR="4913" marT="4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n-US" sz="700" b="0" i="0" u="none" strike="noStrike">
                        <a:solidFill>
                          <a:srgbClr val="000000"/>
                        </a:solidFill>
                        <a:effectLst/>
                        <a:latin typeface="Calibri" panose="020F0502020204030204" pitchFamily="34" charset="0"/>
                      </a:endParaRPr>
                    </a:p>
                  </a:txBody>
                  <a:tcPr marL="4913" marR="4913" marT="4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NCDOT/AASHTO Design Guidelines</a:t>
                      </a:r>
                    </a:p>
                  </a:txBody>
                  <a:tcPr marL="4913" marR="4913" marT="491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23505">
                <a:tc gridSpan="7">
                  <a:txBody>
                    <a:bodyPr/>
                    <a:lstStyle/>
                    <a:p>
                      <a:pPr algn="ctr" fontAlgn="ctr"/>
                      <a:r>
                        <a:rPr lang="en-US" sz="700" b="1" i="0" u="none" strike="noStrike">
                          <a:solidFill>
                            <a:srgbClr val="000000"/>
                          </a:solidFill>
                          <a:effectLst/>
                          <a:latin typeface="Calibri" panose="020F0502020204030204" pitchFamily="34" charset="0"/>
                        </a:rPr>
                        <a:t>Multimodal Benefits</a:t>
                      </a:r>
                    </a:p>
                  </a:txBody>
                  <a:tcPr marL="4913" marR="4913" marT="49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r h="1065237">
                <a:tc>
                  <a:txBody>
                    <a:bodyPr/>
                    <a:lstStyle/>
                    <a:p>
                      <a:pPr algn="ctr" fontAlgn="ctr"/>
                      <a:r>
                        <a:rPr lang="en-US" sz="700" b="0" i="0" u="none" strike="noStrike">
                          <a:solidFill>
                            <a:srgbClr val="000000"/>
                          </a:solidFill>
                          <a:effectLst/>
                          <a:latin typeface="Calibri" panose="020F0502020204030204" pitchFamily="34" charset="0"/>
                        </a:rPr>
                        <a:t>Non-Highway modal components included in project </a:t>
                      </a:r>
                    </a:p>
                  </a:txBody>
                  <a:tcPr marL="4913" marR="4913" marT="491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700" b="0" i="0" u="none" strike="noStrike">
                          <a:solidFill>
                            <a:srgbClr val="000000"/>
                          </a:solidFill>
                          <a:effectLst/>
                          <a:latin typeface="Calibri" panose="020F0502020204030204" pitchFamily="34" charset="0"/>
                        </a:rPr>
                        <a:t>14</a:t>
                      </a:r>
                    </a:p>
                  </a:txBody>
                  <a:tcPr marL="4913" marR="4913" marT="4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0" i="0" u="none" strike="noStrike">
                          <a:solidFill>
                            <a:srgbClr val="000000"/>
                          </a:solidFill>
                          <a:effectLst/>
                          <a:latin typeface="Calibri" panose="020F0502020204030204" pitchFamily="34" charset="0"/>
                        </a:rPr>
                        <a:t>no non-highway benefits</a:t>
                      </a:r>
                    </a:p>
                  </a:txBody>
                  <a:tcPr marL="4913" marR="4913" marT="4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en-US" sz="700" b="0" i="0" u="none" strike="noStrike" dirty="0">
                          <a:solidFill>
                            <a:srgbClr val="000000"/>
                          </a:solidFill>
                          <a:effectLst/>
                          <a:latin typeface="Calibri" panose="020F0502020204030204" pitchFamily="34" charset="0"/>
                        </a:rPr>
                        <a:t> </a:t>
                      </a:r>
                    </a:p>
                  </a:txBody>
                  <a:tcPr marL="4913" marR="4913" marT="4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ctr" fontAlgn="ctr"/>
                      <a:r>
                        <a:rPr lang="en-US" sz="700" b="0" i="0" u="none" strike="noStrike">
                          <a:solidFill>
                            <a:srgbClr val="000000"/>
                          </a:solidFill>
                          <a:effectLst/>
                          <a:latin typeface="Calibri" panose="020F0502020204030204" pitchFamily="34" charset="0"/>
                        </a:rPr>
                        <a:t>includes benefits to at least one non-highway mode</a:t>
                      </a:r>
                    </a:p>
                  </a:txBody>
                  <a:tcPr marL="4913" marR="4913" marT="4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0" i="0" u="none" strike="noStrike" dirty="0">
                          <a:solidFill>
                            <a:srgbClr val="000000"/>
                          </a:solidFill>
                          <a:effectLst/>
                          <a:latin typeface="Calibri" panose="020F0502020204030204" pitchFamily="34" charset="0"/>
                        </a:rPr>
                        <a:t>Determined by Divisions:                                                                                                                                                                                                         Constructing paved shoulders; widening existing paved shoulders and/or widening travel lanes along roads as identified in Statewide, Regional and/or locally adopted Bicycle Plans.  These types of improvements will include benefits to at least one non-highway mode</a:t>
                      </a:r>
                    </a:p>
                  </a:txBody>
                  <a:tcPr marL="4913" marR="4913" marT="491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23505">
                <a:tc gridSpan="7">
                  <a:txBody>
                    <a:bodyPr/>
                    <a:lstStyle/>
                    <a:p>
                      <a:pPr algn="ctr" fontAlgn="ctr"/>
                      <a:r>
                        <a:rPr lang="en-US" sz="700" b="1" i="0" u="none" strike="noStrike">
                          <a:solidFill>
                            <a:srgbClr val="000000"/>
                          </a:solidFill>
                          <a:effectLst/>
                          <a:latin typeface="Calibri" panose="020F0502020204030204" pitchFamily="34" charset="0"/>
                        </a:rPr>
                        <a:t>Other Funding Availability</a:t>
                      </a:r>
                    </a:p>
                  </a:txBody>
                  <a:tcPr marL="4913" marR="4913" marT="49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1"/>
                  </a:ext>
                </a:extLst>
              </a:tr>
              <a:tr h="797642">
                <a:tc>
                  <a:txBody>
                    <a:bodyPr/>
                    <a:lstStyle/>
                    <a:p>
                      <a:pPr algn="ctr" fontAlgn="ctr"/>
                      <a:r>
                        <a:rPr lang="en-US" sz="700" b="0" i="0" u="none" strike="noStrike">
                          <a:solidFill>
                            <a:srgbClr val="000000"/>
                          </a:solidFill>
                          <a:effectLst/>
                          <a:latin typeface="Calibri" panose="020F0502020204030204" pitchFamily="34" charset="0"/>
                        </a:rPr>
                        <a:t>Other Funding Availability</a:t>
                      </a:r>
                    </a:p>
                  </a:txBody>
                  <a:tcPr marL="4913" marR="4913" marT="491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700" b="0" i="0" u="none" strike="noStrike">
                          <a:solidFill>
                            <a:srgbClr val="000000"/>
                          </a:solidFill>
                          <a:effectLst/>
                          <a:latin typeface="Calibri" panose="020F0502020204030204" pitchFamily="34" charset="0"/>
                        </a:rPr>
                        <a:t>15</a:t>
                      </a:r>
                    </a:p>
                  </a:txBody>
                  <a:tcPr marL="4913" marR="4913" marT="4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0" i="0" u="none" strike="noStrike">
                          <a:solidFill>
                            <a:srgbClr val="000000"/>
                          </a:solidFill>
                          <a:effectLst/>
                          <a:latin typeface="Calibri" panose="020F0502020204030204" pitchFamily="34" charset="0"/>
                        </a:rPr>
                        <a:t>no other funding</a:t>
                      </a:r>
                    </a:p>
                  </a:txBody>
                  <a:tcPr marL="4913" marR="4913" marT="4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en-US" sz="700" b="0" i="0" u="none" strike="noStrike">
                          <a:solidFill>
                            <a:srgbClr val="000000"/>
                          </a:solidFill>
                          <a:effectLst/>
                          <a:latin typeface="Calibri" panose="020F0502020204030204" pitchFamily="34" charset="0"/>
                        </a:rPr>
                        <a:t>1% to 19.99%</a:t>
                      </a:r>
                    </a:p>
                  </a:txBody>
                  <a:tcPr marL="4913" marR="4913" marT="4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ctr" fontAlgn="ctr"/>
                      <a:r>
                        <a:rPr lang="en-US" sz="700" b="0" i="0" u="none" strike="noStrike">
                          <a:solidFill>
                            <a:srgbClr val="000000"/>
                          </a:solidFill>
                          <a:effectLst/>
                          <a:latin typeface="Calibri" panose="020F0502020204030204" pitchFamily="34" charset="0"/>
                        </a:rPr>
                        <a:t>20% or above</a:t>
                      </a:r>
                    </a:p>
                  </a:txBody>
                  <a:tcPr marL="4913" marR="4913" marT="4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0" i="0" u="none" strike="noStrike">
                          <a:solidFill>
                            <a:srgbClr val="000000"/>
                          </a:solidFill>
                          <a:effectLst/>
                          <a:latin typeface="Calibri" panose="020F0502020204030204" pitchFamily="34" charset="0"/>
                        </a:rPr>
                        <a:t>Other funding sources are available to offset project costs.  Other sources can include other highway funded program dollars (contingency, economic development, small construction, etc.) or local funding participation.  With the exception of trust fund economic development projects, STI funds should not be considered.     </a:t>
                      </a:r>
                    </a:p>
                  </a:txBody>
                  <a:tcPr marL="4913" marR="4913" marT="491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23505">
                <a:tc gridSpan="7">
                  <a:txBody>
                    <a:bodyPr/>
                    <a:lstStyle/>
                    <a:p>
                      <a:pPr algn="ctr" fontAlgn="ctr"/>
                      <a:r>
                        <a:rPr lang="en-US" sz="700" b="1" i="0" u="none" strike="noStrike">
                          <a:solidFill>
                            <a:srgbClr val="000000"/>
                          </a:solidFill>
                          <a:effectLst/>
                          <a:latin typeface="Calibri" panose="020F0502020204030204" pitchFamily="34" charset="0"/>
                        </a:rPr>
                        <a:t>County Economic Well Being (NC Dept of Commerce County Tier Designation)</a:t>
                      </a:r>
                    </a:p>
                  </a:txBody>
                  <a:tcPr marL="4913" marR="4913" marT="49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3"/>
                  </a:ext>
                </a:extLst>
              </a:tr>
              <a:tr h="571214">
                <a:tc>
                  <a:txBody>
                    <a:bodyPr/>
                    <a:lstStyle/>
                    <a:p>
                      <a:pPr algn="ctr" fontAlgn="ctr"/>
                      <a:r>
                        <a:rPr lang="en-US" sz="700" b="0" i="0" u="none" strike="noStrike">
                          <a:solidFill>
                            <a:srgbClr val="000000"/>
                          </a:solidFill>
                          <a:effectLst/>
                          <a:latin typeface="Calibri" panose="020F0502020204030204" pitchFamily="34" charset="0"/>
                        </a:rPr>
                        <a:t>County Tier Designation </a:t>
                      </a:r>
                    </a:p>
                  </a:txBody>
                  <a:tcPr marL="4913" marR="4913" marT="4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700" b="0" i="0" u="none" strike="noStrike">
                          <a:solidFill>
                            <a:srgbClr val="000000"/>
                          </a:solidFill>
                          <a:effectLst/>
                          <a:latin typeface="Calibri" panose="020F0502020204030204" pitchFamily="34" charset="0"/>
                        </a:rPr>
                        <a:t>14</a:t>
                      </a:r>
                    </a:p>
                  </a:txBody>
                  <a:tcPr marL="4913" marR="4913" marT="4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0" i="0" u="none" strike="noStrike">
                          <a:solidFill>
                            <a:srgbClr val="000000"/>
                          </a:solidFill>
                          <a:effectLst/>
                          <a:latin typeface="Calibri" panose="020F0502020204030204" pitchFamily="34" charset="0"/>
                        </a:rPr>
                        <a:t>Tier 3</a:t>
                      </a:r>
                    </a:p>
                  </a:txBody>
                  <a:tcPr marL="4913" marR="4913" marT="4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en-US" sz="700" b="0" i="0" u="none" strike="noStrike">
                          <a:solidFill>
                            <a:srgbClr val="000000"/>
                          </a:solidFill>
                          <a:effectLst/>
                          <a:latin typeface="Calibri" panose="020F0502020204030204" pitchFamily="34" charset="0"/>
                        </a:rPr>
                        <a:t>Tier 2</a:t>
                      </a:r>
                    </a:p>
                  </a:txBody>
                  <a:tcPr marL="4913" marR="4913" marT="4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ctr" fontAlgn="ctr"/>
                      <a:r>
                        <a:rPr lang="en-US" sz="700" b="0" i="0" u="none" strike="noStrike">
                          <a:solidFill>
                            <a:srgbClr val="000000"/>
                          </a:solidFill>
                          <a:effectLst/>
                          <a:latin typeface="Calibri" panose="020F0502020204030204" pitchFamily="34" charset="0"/>
                        </a:rPr>
                        <a:t>Tier 1 </a:t>
                      </a:r>
                    </a:p>
                  </a:txBody>
                  <a:tcPr marL="4913" marR="4913" marT="4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0" i="0" u="none" strike="noStrike">
                          <a:solidFill>
                            <a:srgbClr val="000000"/>
                          </a:solidFill>
                          <a:effectLst/>
                          <a:latin typeface="Calibri" panose="020F0502020204030204" pitchFamily="34" charset="0"/>
                        </a:rPr>
                        <a:t>Based on current county tier designation as identified by the North Carolina Department of Commerce:</a:t>
                      </a:r>
                      <a:br>
                        <a:rPr lang="en-US" sz="700" b="0" i="0" u="none" strike="noStrike">
                          <a:solidFill>
                            <a:srgbClr val="000000"/>
                          </a:solidFill>
                          <a:effectLst/>
                          <a:latin typeface="Calibri" panose="020F0502020204030204" pitchFamily="34" charset="0"/>
                        </a:rPr>
                      </a:br>
                      <a:r>
                        <a:rPr lang="en-US" sz="700" b="0" i="0" u="none" strike="noStrike">
                          <a:solidFill>
                            <a:srgbClr val="000000"/>
                          </a:solidFill>
                          <a:effectLst/>
                          <a:latin typeface="Calibri" panose="020F0502020204030204" pitchFamily="34" charset="0"/>
                        </a:rPr>
                        <a:t>Tier 1:  40 most distressed counties</a:t>
                      </a:r>
                      <a:br>
                        <a:rPr lang="en-US" sz="700" b="0" i="0" u="none" strike="noStrike">
                          <a:solidFill>
                            <a:srgbClr val="000000"/>
                          </a:solidFill>
                          <a:effectLst/>
                          <a:latin typeface="Calibri" panose="020F0502020204030204" pitchFamily="34" charset="0"/>
                        </a:rPr>
                      </a:br>
                      <a:r>
                        <a:rPr lang="en-US" sz="700" b="0" i="0" u="none" strike="noStrike">
                          <a:solidFill>
                            <a:srgbClr val="000000"/>
                          </a:solidFill>
                          <a:effectLst/>
                          <a:latin typeface="Calibri" panose="020F0502020204030204" pitchFamily="34" charset="0"/>
                        </a:rPr>
                        <a:t>Tier 2:  Next 40 distressed counties</a:t>
                      </a:r>
                      <a:br>
                        <a:rPr lang="en-US" sz="700" b="0" i="0" u="none" strike="noStrike">
                          <a:solidFill>
                            <a:srgbClr val="000000"/>
                          </a:solidFill>
                          <a:effectLst/>
                          <a:latin typeface="Calibri" panose="020F0502020204030204" pitchFamily="34" charset="0"/>
                        </a:rPr>
                      </a:br>
                      <a:r>
                        <a:rPr lang="en-US" sz="700" b="0" i="0" u="none" strike="noStrike">
                          <a:solidFill>
                            <a:srgbClr val="000000"/>
                          </a:solidFill>
                          <a:effectLst/>
                          <a:latin typeface="Calibri" panose="020F0502020204030204" pitchFamily="34" charset="0"/>
                        </a:rPr>
                        <a:t>Tier 3:  20 least distressed counties  </a:t>
                      </a:r>
                    </a:p>
                  </a:txBody>
                  <a:tcPr marL="4913" marR="4913" marT="4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299758">
                <a:tc>
                  <a:txBody>
                    <a:bodyPr/>
                    <a:lstStyle/>
                    <a:p>
                      <a:pPr algn="ctr" fontAlgn="ctr"/>
                      <a:r>
                        <a:rPr lang="en-US" sz="700" b="0" i="0" u="none" strike="noStrike">
                          <a:solidFill>
                            <a:srgbClr val="000000"/>
                          </a:solidFill>
                          <a:effectLst/>
                          <a:latin typeface="Calibri" panose="020F0502020204030204" pitchFamily="34" charset="0"/>
                        </a:rPr>
                        <a:t>Total:</a:t>
                      </a:r>
                    </a:p>
                  </a:txBody>
                  <a:tcPr marL="4913" marR="4913" marT="491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100</a:t>
                      </a:r>
                    </a:p>
                  </a:txBody>
                  <a:tcPr marL="4913" marR="4913" marT="4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l" fontAlgn="ctr"/>
                      <a:r>
                        <a:rPr lang="en-US" sz="700" b="0" i="0" u="none" strike="noStrike" dirty="0">
                          <a:solidFill>
                            <a:srgbClr val="000000"/>
                          </a:solidFill>
                          <a:effectLst/>
                          <a:latin typeface="Calibri" panose="020F0502020204030204" pitchFamily="34" charset="0"/>
                        </a:rPr>
                        <a:t> % weights for the scoring criteria selected must total to 100%</a:t>
                      </a:r>
                    </a:p>
                  </a:txBody>
                  <a:tcPr marL="4913" marR="4913" marT="491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5"/>
                  </a:ext>
                </a:extLst>
              </a:tr>
            </a:tbl>
          </a:graphicData>
        </a:graphic>
      </p:graphicFrame>
      <p:sp>
        <p:nvSpPr>
          <p:cNvPr id="5" name="Title 5"/>
          <p:cNvSpPr txBox="1">
            <a:spLocks/>
          </p:cNvSpPr>
          <p:nvPr/>
        </p:nvSpPr>
        <p:spPr>
          <a:xfrm>
            <a:off x="457200" y="658440"/>
            <a:ext cx="8229600" cy="1143000"/>
          </a:xfrm>
          <a:prstGeom prst="rect">
            <a:avLst/>
          </a:prstGeom>
        </p:spPr>
        <p:txBody>
          <a:bodyPr/>
          <a:lstStyle>
            <a:lvl1pPr algn="ctr" defTabSz="457200" rtl="0" eaLnBrk="1" fontAlgn="base" hangingPunct="1">
              <a:spcBef>
                <a:spcPct val="0"/>
              </a:spcBef>
              <a:spcAft>
                <a:spcPct val="0"/>
              </a:spcAft>
              <a:defRPr sz="4400" kern="1200">
                <a:solidFill>
                  <a:srgbClr val="595959"/>
                </a:solidFill>
                <a:latin typeface="Arial"/>
                <a:ea typeface="MS PGothic" pitchFamily="34" charset="-128"/>
                <a:cs typeface="Arial"/>
              </a:defRPr>
            </a:lvl1pPr>
            <a:lvl2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2pPr>
            <a:lvl3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3pPr>
            <a:lvl4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4pPr>
            <a:lvl5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0"/>
              </a:defRPr>
            </a:lvl9pPr>
          </a:lstStyle>
          <a:p>
            <a:r>
              <a:rPr lang="en-US" sz="3200" dirty="0" smtClean="0"/>
              <a:t>High Impact Low Cost Projects   </a:t>
            </a:r>
          </a:p>
          <a:p>
            <a:r>
              <a:rPr lang="en-US" sz="2000" dirty="0" smtClean="0"/>
              <a:t>Division 6 Project Selection Criteria &amp; Weights</a:t>
            </a:r>
          </a:p>
        </p:txBody>
      </p:sp>
      <p:sp>
        <p:nvSpPr>
          <p:cNvPr id="6" name="Text Placeholder 1"/>
          <p:cNvSpPr>
            <a:spLocks noGrp="1"/>
          </p:cNvSpPr>
          <p:nvPr>
            <p:ph type="body" sz="quarter" idx="12"/>
          </p:nvPr>
        </p:nvSpPr>
        <p:spPr/>
        <p:txBody>
          <a:bodyPr/>
          <a:lstStyle/>
          <a:p>
            <a:r>
              <a:rPr lang="en-US" sz="1200" dirty="0" smtClean="0"/>
              <a:t>Mobility Fund – High Impact/Low Cost Projects</a:t>
            </a:r>
            <a:endParaRPr lang="en-US" sz="1200" dirty="0"/>
          </a:p>
        </p:txBody>
      </p:sp>
    </p:spTree>
    <p:extLst>
      <p:ext uri="{BB962C8B-B14F-4D97-AF65-F5344CB8AC3E}">
        <p14:creationId xmlns:p14="http://schemas.microsoft.com/office/powerpoint/2010/main" val="25703058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3"/>
          </p:nvPr>
        </p:nvSpPr>
        <p:spPr/>
        <p:txBody>
          <a:bodyPr/>
          <a:lstStyle/>
          <a:p>
            <a:pPr>
              <a:defRPr/>
            </a:pPr>
            <a:fld id="{8E0C9224-0E86-4A9A-8DD9-792BBB0652B6}" type="slidenum">
              <a:rPr lang="en-US" altLang="en-US" smtClean="0"/>
              <a:pPr>
                <a:defRPr/>
              </a:pPr>
              <a:t>7</a:t>
            </a:fld>
            <a:endParaRPr lang="en-US" altLang="en-US"/>
          </a:p>
        </p:txBody>
      </p:sp>
      <p:sp>
        <p:nvSpPr>
          <p:cNvPr id="4" name="Title 5"/>
          <p:cNvSpPr txBox="1">
            <a:spLocks/>
          </p:cNvSpPr>
          <p:nvPr/>
        </p:nvSpPr>
        <p:spPr>
          <a:xfrm>
            <a:off x="457200" y="658440"/>
            <a:ext cx="8229600" cy="1143000"/>
          </a:xfrm>
          <a:prstGeom prst="rect">
            <a:avLst/>
          </a:prstGeom>
        </p:spPr>
        <p:txBody>
          <a:bodyPr/>
          <a:lstStyle>
            <a:lvl1pPr algn="ctr" defTabSz="457200" rtl="0" eaLnBrk="1" fontAlgn="base" hangingPunct="1">
              <a:spcBef>
                <a:spcPct val="0"/>
              </a:spcBef>
              <a:spcAft>
                <a:spcPct val="0"/>
              </a:spcAft>
              <a:defRPr sz="4400" kern="1200">
                <a:solidFill>
                  <a:srgbClr val="595959"/>
                </a:solidFill>
                <a:latin typeface="Arial"/>
                <a:ea typeface="MS PGothic" pitchFamily="34" charset="-128"/>
                <a:cs typeface="Arial"/>
              </a:defRPr>
            </a:lvl1pPr>
            <a:lvl2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2pPr>
            <a:lvl3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3pPr>
            <a:lvl4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4pPr>
            <a:lvl5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0"/>
              </a:defRPr>
            </a:lvl9pPr>
          </a:lstStyle>
          <a:p>
            <a:r>
              <a:rPr lang="en-US" sz="3200" dirty="0" smtClean="0"/>
              <a:t>High Impact Low Cost Projects  </a:t>
            </a:r>
          </a:p>
          <a:p>
            <a:r>
              <a:rPr lang="en-US" sz="2800" dirty="0" smtClean="0"/>
              <a:t>Requirements</a:t>
            </a:r>
          </a:p>
        </p:txBody>
      </p:sp>
      <p:sp>
        <p:nvSpPr>
          <p:cNvPr id="5" name="Text Placeholder 1"/>
          <p:cNvSpPr>
            <a:spLocks noGrp="1"/>
          </p:cNvSpPr>
          <p:nvPr>
            <p:ph type="body" sz="quarter" idx="12"/>
          </p:nvPr>
        </p:nvSpPr>
        <p:spPr/>
        <p:txBody>
          <a:bodyPr/>
          <a:lstStyle/>
          <a:p>
            <a:r>
              <a:rPr lang="en-US" sz="1200" dirty="0" smtClean="0"/>
              <a:t>Mobility Fund – High Impact/Low Cost Projects</a:t>
            </a:r>
            <a:endParaRPr lang="en-US" sz="1200" dirty="0"/>
          </a:p>
        </p:txBody>
      </p:sp>
      <p:sp>
        <p:nvSpPr>
          <p:cNvPr id="6" name="Rectangle 5"/>
          <p:cNvSpPr/>
          <p:nvPr/>
        </p:nvSpPr>
        <p:spPr>
          <a:xfrm>
            <a:off x="457201" y="2080615"/>
            <a:ext cx="8506690" cy="4101123"/>
          </a:xfrm>
          <a:prstGeom prst="rect">
            <a:avLst/>
          </a:prstGeom>
        </p:spPr>
        <p:txBody>
          <a:bodyPr wrap="square">
            <a:spAutoFit/>
          </a:bodyPr>
          <a:lstStyle/>
          <a:p>
            <a:pPr marL="342900" indent="-342900">
              <a:buFont typeface="Arial" panose="020B0604020202020204" pitchFamily="34" charset="0"/>
              <a:buChar char="•"/>
            </a:pPr>
            <a:r>
              <a:rPr lang="en-US" sz="2200" dirty="0" smtClean="0">
                <a:solidFill>
                  <a:schemeClr val="tx1">
                    <a:lumMod val="65000"/>
                    <a:lumOff val="35000"/>
                  </a:schemeClr>
                </a:solidFill>
                <a:latin typeface="Arial" panose="020B0604020202020204" pitchFamily="34" charset="0"/>
                <a:cs typeface="Arial" panose="020B0604020202020204" pitchFamily="34" charset="0"/>
              </a:rPr>
              <a:t>Divisions, in cooperation with their respective Planning Organizations must determine the appropriate scoring weights for each of the criteria selected. </a:t>
            </a:r>
          </a:p>
          <a:p>
            <a:endParaRPr lang="en-US" sz="2200" dirty="0" smtClean="0">
              <a:solidFill>
                <a:schemeClr val="tx1">
                  <a:lumMod val="65000"/>
                  <a:lumOff val="35000"/>
                </a:schemeClr>
              </a:solidFill>
              <a:latin typeface="Arial" panose="020B0604020202020204" pitchFamily="34" charset="0"/>
              <a:cs typeface="Arial" panose="020B0604020202020204" pitchFamily="34" charset="0"/>
            </a:endParaRPr>
          </a:p>
          <a:p>
            <a:pPr marL="342900" indent="-342900">
              <a:spcAft>
                <a:spcPts val="600"/>
              </a:spcAft>
              <a:buFont typeface="Arial" panose="020B0604020202020204" pitchFamily="34" charset="0"/>
              <a:buChar char="•"/>
            </a:pPr>
            <a:r>
              <a:rPr lang="en-US" sz="2200" dirty="0" smtClean="0">
                <a:solidFill>
                  <a:schemeClr val="tx1">
                    <a:lumMod val="65000"/>
                    <a:lumOff val="35000"/>
                  </a:schemeClr>
                </a:solidFill>
                <a:latin typeface="Arial" panose="020B0604020202020204" pitchFamily="34" charset="0"/>
                <a:cs typeface="Arial" panose="020B0604020202020204" pitchFamily="34" charset="0"/>
              </a:rPr>
              <a:t>Projects must receive at least half of the total possible scoring points to be considered for funding.</a:t>
            </a:r>
          </a:p>
          <a:p>
            <a:pPr>
              <a:spcAft>
                <a:spcPts val="0"/>
              </a:spcAft>
            </a:pPr>
            <a:r>
              <a:rPr lang="en-US" sz="2200" dirty="0" smtClean="0">
                <a:solidFill>
                  <a:schemeClr val="tx1">
                    <a:lumMod val="65000"/>
                    <a:lumOff val="35000"/>
                  </a:schemeClr>
                </a:solidFill>
                <a:latin typeface="Arial" panose="020B0604020202020204" pitchFamily="34" charset="0"/>
                <a:cs typeface="Arial" panose="020B0604020202020204" pitchFamily="34" charset="0"/>
              </a:rPr>
              <a:t>    </a:t>
            </a:r>
            <a:r>
              <a:rPr lang="en-US" sz="2000" i="1" dirty="0" smtClean="0">
                <a:solidFill>
                  <a:schemeClr val="tx1">
                    <a:lumMod val="65000"/>
                    <a:lumOff val="35000"/>
                  </a:schemeClr>
                </a:solidFill>
                <a:latin typeface="Arial" panose="020B0604020202020204" pitchFamily="34" charset="0"/>
                <a:cs typeface="Arial" panose="020B0604020202020204" pitchFamily="34" charset="0"/>
              </a:rPr>
              <a:t>Division 6:  </a:t>
            </a:r>
          </a:p>
          <a:p>
            <a:pPr>
              <a:spcAft>
                <a:spcPts val="300"/>
              </a:spcAft>
            </a:pPr>
            <a:r>
              <a:rPr lang="en-US" sz="2000" i="1" dirty="0" smtClean="0">
                <a:solidFill>
                  <a:schemeClr val="tx1">
                    <a:lumMod val="65000"/>
                    <a:lumOff val="35000"/>
                  </a:schemeClr>
                </a:solidFill>
                <a:latin typeface="Arial" panose="020B0604020202020204" pitchFamily="34" charset="0"/>
                <a:cs typeface="Arial" panose="020B0604020202020204" pitchFamily="34" charset="0"/>
              </a:rPr>
              <a:t>		Minimum Project </a:t>
            </a:r>
            <a:r>
              <a:rPr lang="en-US" sz="2000" i="1" dirty="0">
                <a:solidFill>
                  <a:schemeClr val="tx1">
                    <a:lumMod val="65000"/>
                    <a:lumOff val="35000"/>
                  </a:schemeClr>
                </a:solidFill>
                <a:latin typeface="Arial" panose="020B0604020202020204" pitchFamily="34" charset="0"/>
                <a:cs typeface="Arial" panose="020B0604020202020204" pitchFamily="34" charset="0"/>
              </a:rPr>
              <a:t>S</a:t>
            </a:r>
            <a:r>
              <a:rPr lang="en-US" sz="2000" i="1" dirty="0" smtClean="0">
                <a:solidFill>
                  <a:schemeClr val="tx1">
                    <a:lumMod val="65000"/>
                    <a:lumOff val="35000"/>
                  </a:schemeClr>
                </a:solidFill>
                <a:latin typeface="Arial" panose="020B0604020202020204" pitchFamily="34" charset="0"/>
                <a:cs typeface="Arial" panose="020B0604020202020204" pitchFamily="34" charset="0"/>
              </a:rPr>
              <a:t>core = 7pts</a:t>
            </a:r>
          </a:p>
          <a:p>
            <a:pPr>
              <a:spcAft>
                <a:spcPts val="1800"/>
              </a:spcAft>
            </a:pPr>
            <a:r>
              <a:rPr lang="en-US" sz="2000" i="1" dirty="0" smtClean="0">
                <a:solidFill>
                  <a:schemeClr val="tx1">
                    <a:lumMod val="65000"/>
                    <a:lumOff val="35000"/>
                  </a:schemeClr>
                </a:solidFill>
                <a:latin typeface="Arial" panose="020B0604020202020204" pitchFamily="34" charset="0"/>
                <a:cs typeface="Arial" panose="020B0604020202020204" pitchFamily="34" charset="0"/>
              </a:rPr>
              <a:t>		Max Project Score = 14pts</a:t>
            </a:r>
          </a:p>
          <a:p>
            <a:pPr marL="342900" indent="-342900">
              <a:spcAft>
                <a:spcPts val="600"/>
              </a:spcAft>
              <a:buFont typeface="Arial" panose="020B0604020202020204" pitchFamily="34" charset="0"/>
              <a:buChar char="•"/>
            </a:pPr>
            <a:r>
              <a:rPr lang="en-US" sz="2200" dirty="0" smtClean="0">
                <a:solidFill>
                  <a:schemeClr val="tx1">
                    <a:lumMod val="65000"/>
                    <a:lumOff val="35000"/>
                  </a:schemeClr>
                </a:solidFill>
                <a:latin typeface="Arial" panose="020B0604020202020204" pitchFamily="34" charset="0"/>
                <a:cs typeface="Arial" panose="020B0604020202020204" pitchFamily="34" charset="0"/>
              </a:rPr>
              <a:t>Each Division must develop a list of projects to submit to the Board of Transportation for funding approval.  </a:t>
            </a:r>
          </a:p>
        </p:txBody>
      </p:sp>
    </p:spTree>
    <p:extLst>
      <p:ext uri="{BB962C8B-B14F-4D97-AF65-F5344CB8AC3E}">
        <p14:creationId xmlns:p14="http://schemas.microsoft.com/office/powerpoint/2010/main" val="2880629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3"/>
          </p:nvPr>
        </p:nvSpPr>
        <p:spPr/>
        <p:txBody>
          <a:bodyPr/>
          <a:lstStyle/>
          <a:p>
            <a:pPr>
              <a:defRPr/>
            </a:pPr>
            <a:fld id="{8E0C9224-0E86-4A9A-8DD9-792BBB0652B6}" type="slidenum">
              <a:rPr lang="en-US" altLang="en-US" smtClean="0"/>
              <a:pPr>
                <a:defRPr/>
              </a:pPr>
              <a:t>8</a:t>
            </a:fld>
            <a:endParaRPr lang="en-US" altLang="en-US"/>
          </a:p>
        </p:txBody>
      </p:sp>
      <p:sp>
        <p:nvSpPr>
          <p:cNvPr id="4" name="Title 5"/>
          <p:cNvSpPr txBox="1">
            <a:spLocks/>
          </p:cNvSpPr>
          <p:nvPr/>
        </p:nvSpPr>
        <p:spPr>
          <a:xfrm>
            <a:off x="457200" y="658440"/>
            <a:ext cx="8229600" cy="1143000"/>
          </a:xfrm>
          <a:prstGeom prst="rect">
            <a:avLst/>
          </a:prstGeom>
        </p:spPr>
        <p:txBody>
          <a:bodyPr/>
          <a:lstStyle>
            <a:lvl1pPr algn="ctr" defTabSz="457200" rtl="0" eaLnBrk="1" fontAlgn="base" hangingPunct="1">
              <a:spcBef>
                <a:spcPct val="0"/>
              </a:spcBef>
              <a:spcAft>
                <a:spcPct val="0"/>
              </a:spcAft>
              <a:defRPr sz="4400" kern="1200">
                <a:solidFill>
                  <a:srgbClr val="595959"/>
                </a:solidFill>
                <a:latin typeface="Arial"/>
                <a:ea typeface="MS PGothic" pitchFamily="34" charset="-128"/>
                <a:cs typeface="Arial"/>
              </a:defRPr>
            </a:lvl1pPr>
            <a:lvl2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2pPr>
            <a:lvl3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3pPr>
            <a:lvl4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4pPr>
            <a:lvl5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0"/>
              </a:defRPr>
            </a:lvl9pPr>
          </a:lstStyle>
          <a:p>
            <a:r>
              <a:rPr lang="en-US" sz="3200" dirty="0" smtClean="0"/>
              <a:t>High Impact Low Cost Projects  </a:t>
            </a:r>
          </a:p>
          <a:p>
            <a:r>
              <a:rPr lang="en-US" sz="2800" dirty="0" smtClean="0"/>
              <a:t>Requirements</a:t>
            </a:r>
          </a:p>
        </p:txBody>
      </p:sp>
      <p:sp>
        <p:nvSpPr>
          <p:cNvPr id="5" name="Rectangle 4"/>
          <p:cNvSpPr/>
          <p:nvPr/>
        </p:nvSpPr>
        <p:spPr>
          <a:xfrm>
            <a:off x="457201" y="2080615"/>
            <a:ext cx="8506690" cy="3970318"/>
          </a:xfrm>
          <a:prstGeom prst="rect">
            <a:avLst/>
          </a:prstGeom>
        </p:spPr>
        <p:txBody>
          <a:bodyPr wrap="square">
            <a:spAutoFit/>
          </a:bodyPr>
          <a:lstStyle/>
          <a:p>
            <a:pPr marL="342900" indent="-342900">
              <a:buFont typeface="Arial" panose="020B0604020202020204" pitchFamily="34" charset="0"/>
              <a:buChar char="•"/>
            </a:pPr>
            <a:r>
              <a:rPr lang="en-US" sz="2200" dirty="0" smtClean="0">
                <a:solidFill>
                  <a:schemeClr val="tx1">
                    <a:lumMod val="65000"/>
                    <a:lumOff val="35000"/>
                  </a:schemeClr>
                </a:solidFill>
                <a:latin typeface="Arial" panose="020B0604020202020204" pitchFamily="34" charset="0"/>
                <a:cs typeface="Arial" panose="020B0604020202020204" pitchFamily="34" charset="0"/>
              </a:rPr>
              <a:t>Projects funded through this program, unless otherwise approved by the Secretary of Transportation are expected to be under construction within 12 months of funding approval by the Board of Transportation.</a:t>
            </a:r>
          </a:p>
          <a:p>
            <a:endParaRPr lang="en-US" sz="2200" dirty="0" smtClean="0">
              <a:solidFill>
                <a:schemeClr val="tx1">
                  <a:lumMod val="65000"/>
                  <a:lumOff val="35000"/>
                </a:schemeClr>
              </a:solidFill>
              <a:latin typeface="Arial" panose="020B0604020202020204" pitchFamily="34" charset="0"/>
              <a:cs typeface="Arial" panose="020B0604020202020204" pitchFamily="34" charset="0"/>
            </a:endParaRPr>
          </a:p>
          <a:p>
            <a:pPr marL="342900" indent="-342900">
              <a:spcAft>
                <a:spcPts val="600"/>
              </a:spcAft>
              <a:buFont typeface="Arial" panose="020B0604020202020204" pitchFamily="34" charset="0"/>
              <a:buChar char="•"/>
            </a:pPr>
            <a:r>
              <a:rPr lang="en-US" sz="2200" dirty="0">
                <a:solidFill>
                  <a:schemeClr val="tx1">
                    <a:lumMod val="65000"/>
                    <a:lumOff val="35000"/>
                  </a:schemeClr>
                </a:solidFill>
                <a:latin typeface="Arial" panose="020B0604020202020204" pitchFamily="34" charset="0"/>
                <a:cs typeface="Arial" panose="020B0604020202020204" pitchFamily="34" charset="0"/>
              </a:rPr>
              <a:t>F</a:t>
            </a:r>
            <a:r>
              <a:rPr lang="en-US" sz="2200" dirty="0" smtClean="0">
                <a:solidFill>
                  <a:schemeClr val="tx1">
                    <a:lumMod val="65000"/>
                    <a:lumOff val="35000"/>
                  </a:schemeClr>
                </a:solidFill>
                <a:latin typeface="Arial" panose="020B0604020202020204" pitchFamily="34" charset="0"/>
                <a:cs typeface="Arial" panose="020B0604020202020204" pitchFamily="34" charset="0"/>
              </a:rPr>
              <a:t>unding shall not exceed $1.5M on any single project unless otherwise approved by the Secretary of Transportation.</a:t>
            </a:r>
          </a:p>
          <a:p>
            <a:pPr>
              <a:spcAft>
                <a:spcPts val="600"/>
              </a:spcAft>
            </a:pPr>
            <a:endParaRPr lang="en-US" sz="2200" dirty="0">
              <a:solidFill>
                <a:schemeClr val="tx1">
                  <a:lumMod val="65000"/>
                  <a:lumOff val="35000"/>
                </a:schemeClr>
              </a:solidFill>
              <a:latin typeface="Arial" panose="020B0604020202020204" pitchFamily="34" charset="0"/>
              <a:cs typeface="Arial" panose="020B0604020202020204" pitchFamily="34" charset="0"/>
            </a:endParaRPr>
          </a:p>
          <a:p>
            <a:pPr marL="342900" indent="-342900">
              <a:spcAft>
                <a:spcPts val="600"/>
              </a:spcAft>
              <a:buFont typeface="Arial" panose="020B0604020202020204" pitchFamily="34" charset="0"/>
              <a:buChar char="•"/>
            </a:pPr>
            <a:r>
              <a:rPr lang="en-US" sz="2200" dirty="0" smtClean="0">
                <a:solidFill>
                  <a:schemeClr val="tx1">
                    <a:lumMod val="65000"/>
                    <a:lumOff val="35000"/>
                  </a:schemeClr>
                </a:solidFill>
                <a:latin typeface="Arial" panose="020B0604020202020204" pitchFamily="34" charset="0"/>
                <a:cs typeface="Arial" panose="020B0604020202020204" pitchFamily="34" charset="0"/>
              </a:rPr>
              <a:t>Any project exceeding $250K will require a resolution of support from the appropriate local government agency prior to the authorization of funding.</a:t>
            </a:r>
          </a:p>
        </p:txBody>
      </p:sp>
      <p:sp>
        <p:nvSpPr>
          <p:cNvPr id="6" name="Text Placeholder 1"/>
          <p:cNvSpPr>
            <a:spLocks noGrp="1"/>
          </p:cNvSpPr>
          <p:nvPr>
            <p:ph type="body" sz="quarter" idx="12"/>
          </p:nvPr>
        </p:nvSpPr>
        <p:spPr/>
        <p:txBody>
          <a:bodyPr/>
          <a:lstStyle/>
          <a:p>
            <a:r>
              <a:rPr lang="en-US" sz="1200" dirty="0" smtClean="0"/>
              <a:t>Mobility Fund – High Impact/Low Cost Projects</a:t>
            </a:r>
            <a:endParaRPr lang="en-US" sz="1200" dirty="0"/>
          </a:p>
        </p:txBody>
      </p:sp>
    </p:spTree>
    <p:extLst>
      <p:ext uri="{BB962C8B-B14F-4D97-AF65-F5344CB8AC3E}">
        <p14:creationId xmlns:p14="http://schemas.microsoft.com/office/powerpoint/2010/main" val="22296471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3"/>
          </p:nvPr>
        </p:nvSpPr>
        <p:spPr/>
        <p:txBody>
          <a:bodyPr/>
          <a:lstStyle/>
          <a:p>
            <a:pPr>
              <a:defRPr/>
            </a:pPr>
            <a:fld id="{8E0C9224-0E86-4A9A-8DD9-792BBB0652B6}" type="slidenum">
              <a:rPr lang="en-US" altLang="en-US" smtClean="0"/>
              <a:pPr>
                <a:defRPr/>
              </a:pPr>
              <a:t>9</a:t>
            </a:fld>
            <a:endParaRPr lang="en-US" altLang="en-US"/>
          </a:p>
        </p:txBody>
      </p:sp>
      <p:sp>
        <p:nvSpPr>
          <p:cNvPr id="4" name="Title 5"/>
          <p:cNvSpPr txBox="1">
            <a:spLocks/>
          </p:cNvSpPr>
          <p:nvPr/>
        </p:nvSpPr>
        <p:spPr>
          <a:xfrm>
            <a:off x="457200" y="658440"/>
            <a:ext cx="8229600" cy="1143000"/>
          </a:xfrm>
          <a:prstGeom prst="rect">
            <a:avLst/>
          </a:prstGeom>
        </p:spPr>
        <p:txBody>
          <a:bodyPr/>
          <a:lstStyle>
            <a:lvl1pPr algn="ctr" defTabSz="457200" rtl="0" eaLnBrk="1" fontAlgn="base" hangingPunct="1">
              <a:spcBef>
                <a:spcPct val="0"/>
              </a:spcBef>
              <a:spcAft>
                <a:spcPct val="0"/>
              </a:spcAft>
              <a:defRPr sz="4400" kern="1200">
                <a:solidFill>
                  <a:srgbClr val="595959"/>
                </a:solidFill>
                <a:latin typeface="Arial"/>
                <a:ea typeface="MS PGothic" pitchFamily="34" charset="-128"/>
                <a:cs typeface="Arial"/>
              </a:defRPr>
            </a:lvl1pPr>
            <a:lvl2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2pPr>
            <a:lvl3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3pPr>
            <a:lvl4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4pPr>
            <a:lvl5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0"/>
              </a:defRPr>
            </a:lvl9pPr>
          </a:lstStyle>
          <a:p>
            <a:r>
              <a:rPr lang="en-US" sz="3200" dirty="0" smtClean="0"/>
              <a:t>High Impact Low Cost Projects   </a:t>
            </a:r>
          </a:p>
          <a:p>
            <a:r>
              <a:rPr lang="en-US" sz="2000" dirty="0" smtClean="0"/>
              <a:t>Division 6 Project Selection Methodology</a:t>
            </a:r>
          </a:p>
        </p:txBody>
      </p:sp>
      <p:sp>
        <p:nvSpPr>
          <p:cNvPr id="5" name="TextBox 4"/>
          <p:cNvSpPr txBox="1"/>
          <p:nvPr/>
        </p:nvSpPr>
        <p:spPr>
          <a:xfrm>
            <a:off x="824089" y="1771650"/>
            <a:ext cx="7574843" cy="4401205"/>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000" dirty="0">
                <a:solidFill>
                  <a:schemeClr val="tx1">
                    <a:lumMod val="65000"/>
                    <a:lumOff val="35000"/>
                  </a:schemeClr>
                </a:solidFill>
                <a:latin typeface="Arial" panose="020B0604020202020204" pitchFamily="34" charset="0"/>
                <a:cs typeface="Arial" panose="020B0604020202020204" pitchFamily="34" charset="0"/>
              </a:rPr>
              <a:t>District Engineers submitted candidate </a:t>
            </a:r>
            <a:r>
              <a:rPr lang="en-US" sz="2000" dirty="0" smtClean="0">
                <a:solidFill>
                  <a:schemeClr val="tx1">
                    <a:lumMod val="65000"/>
                    <a:lumOff val="35000"/>
                  </a:schemeClr>
                </a:solidFill>
                <a:latin typeface="Arial" panose="020B0604020202020204" pitchFamily="34" charset="0"/>
                <a:cs typeface="Arial" panose="020B0604020202020204" pitchFamily="34" charset="0"/>
              </a:rPr>
              <a:t>projects.</a:t>
            </a:r>
            <a:endParaRPr lang="en-US" sz="2000" dirty="0">
              <a:solidFill>
                <a:schemeClr val="tx1">
                  <a:lumMod val="65000"/>
                  <a:lumOff val="35000"/>
                </a:schemeClr>
              </a:solidFill>
              <a:latin typeface="Arial" panose="020B0604020202020204" pitchFamily="34" charset="0"/>
              <a:cs typeface="Arial" panose="020B0604020202020204" pitchFamily="34" charset="0"/>
            </a:endParaRPr>
          </a:p>
          <a:p>
            <a:pPr marL="342900" lvl="0" indent="-342900">
              <a:spcAft>
                <a:spcPts val="1200"/>
              </a:spcAft>
              <a:buFont typeface="Arial" panose="020B0604020202020204" pitchFamily="34" charset="0"/>
              <a:buChar char="•"/>
            </a:pPr>
            <a:r>
              <a:rPr lang="en-US" sz="2000" dirty="0">
                <a:solidFill>
                  <a:prstClr val="black">
                    <a:lumMod val="65000"/>
                    <a:lumOff val="35000"/>
                  </a:prstClr>
                </a:solidFill>
                <a:latin typeface="Arial" panose="020B0604020202020204" pitchFamily="34" charset="0"/>
                <a:cs typeface="Arial" panose="020B0604020202020204" pitchFamily="34" charset="0"/>
              </a:rPr>
              <a:t>Scoring Criteria </a:t>
            </a:r>
            <a:r>
              <a:rPr lang="en-US" sz="2000" dirty="0" smtClean="0">
                <a:solidFill>
                  <a:prstClr val="black">
                    <a:lumMod val="65000"/>
                    <a:lumOff val="35000"/>
                  </a:prstClr>
                </a:solidFill>
                <a:latin typeface="Arial" panose="020B0604020202020204" pitchFamily="34" charset="0"/>
                <a:cs typeface="Arial" panose="020B0604020202020204" pitchFamily="34" charset="0"/>
              </a:rPr>
              <a:t>was applied to determine </a:t>
            </a:r>
            <a:r>
              <a:rPr lang="en-US" sz="2000" dirty="0">
                <a:solidFill>
                  <a:prstClr val="black">
                    <a:lumMod val="65000"/>
                    <a:lumOff val="35000"/>
                  </a:prstClr>
                </a:solidFill>
                <a:latin typeface="Arial" panose="020B0604020202020204" pitchFamily="34" charset="0"/>
                <a:cs typeface="Arial" panose="020B0604020202020204" pitchFamily="34" charset="0"/>
              </a:rPr>
              <a:t>project </a:t>
            </a:r>
            <a:r>
              <a:rPr lang="en-US" sz="2000" dirty="0" smtClean="0">
                <a:solidFill>
                  <a:prstClr val="black">
                    <a:lumMod val="65000"/>
                    <a:lumOff val="35000"/>
                  </a:prstClr>
                </a:solidFill>
                <a:latin typeface="Arial" panose="020B0604020202020204" pitchFamily="34" charset="0"/>
                <a:cs typeface="Arial" panose="020B0604020202020204" pitchFamily="34" charset="0"/>
              </a:rPr>
              <a:t>selection.</a:t>
            </a:r>
          </a:p>
          <a:p>
            <a:pPr marL="342900" lvl="0" indent="-342900">
              <a:spcAft>
                <a:spcPts val="1200"/>
              </a:spcAft>
              <a:buFont typeface="Arial" panose="020B0604020202020204" pitchFamily="34" charset="0"/>
              <a:buChar char="•"/>
            </a:pPr>
            <a:r>
              <a:rPr lang="en-US" sz="2000" dirty="0" smtClean="0">
                <a:solidFill>
                  <a:prstClr val="black">
                    <a:lumMod val="65000"/>
                    <a:lumOff val="35000"/>
                  </a:prstClr>
                </a:solidFill>
                <a:latin typeface="Arial" panose="020B0604020202020204" pitchFamily="34" charset="0"/>
                <a:cs typeface="Arial" panose="020B0604020202020204" pitchFamily="34" charset="0"/>
              </a:rPr>
              <a:t>Total of 15 candidate projects from across the Division were selected for funding approval. </a:t>
            </a:r>
          </a:p>
          <a:p>
            <a:pPr marL="342900" lvl="0" indent="-342900">
              <a:spcAft>
                <a:spcPts val="1200"/>
              </a:spcAft>
              <a:buFont typeface="Arial" panose="020B0604020202020204" pitchFamily="34" charset="0"/>
              <a:buChar char="•"/>
            </a:pPr>
            <a:r>
              <a:rPr lang="en-US" sz="2000" dirty="0" smtClean="0">
                <a:solidFill>
                  <a:prstClr val="black">
                    <a:lumMod val="65000"/>
                    <a:lumOff val="35000"/>
                  </a:prstClr>
                </a:solidFill>
                <a:latin typeface="Arial" panose="020B0604020202020204" pitchFamily="34" charset="0"/>
                <a:cs typeface="Arial" panose="020B0604020202020204" pitchFamily="34" charset="0"/>
              </a:rPr>
              <a:t>Coordination </a:t>
            </a:r>
            <a:r>
              <a:rPr lang="en-US" sz="2000" dirty="0">
                <a:solidFill>
                  <a:prstClr val="black">
                    <a:lumMod val="65000"/>
                    <a:lumOff val="35000"/>
                  </a:prstClr>
                </a:solidFill>
                <a:latin typeface="Arial" panose="020B0604020202020204" pitchFamily="34" charset="0"/>
                <a:cs typeface="Arial" panose="020B0604020202020204" pitchFamily="34" charset="0"/>
              </a:rPr>
              <a:t>with local </a:t>
            </a:r>
            <a:r>
              <a:rPr lang="en-US" sz="2000" dirty="0" smtClean="0">
                <a:solidFill>
                  <a:prstClr val="black">
                    <a:lumMod val="65000"/>
                    <a:lumOff val="35000"/>
                  </a:prstClr>
                </a:solidFill>
                <a:latin typeface="Arial" panose="020B0604020202020204" pitchFamily="34" charset="0"/>
                <a:cs typeface="Arial" panose="020B0604020202020204" pitchFamily="34" charset="0"/>
              </a:rPr>
              <a:t>governments.</a:t>
            </a:r>
            <a:endParaRPr lang="en-US" sz="2000" dirty="0">
              <a:solidFill>
                <a:prstClr val="black">
                  <a:lumMod val="65000"/>
                  <a:lumOff val="35000"/>
                </a:prstClr>
              </a:solidFill>
              <a:latin typeface="Arial" panose="020B0604020202020204" pitchFamily="34" charset="0"/>
              <a:cs typeface="Arial" panose="020B0604020202020204" pitchFamily="34" charset="0"/>
            </a:endParaRPr>
          </a:p>
          <a:p>
            <a:pPr marL="342900" indent="-342900">
              <a:spcAft>
                <a:spcPts val="1200"/>
              </a:spcAft>
              <a:buFont typeface="Arial" panose="020B0604020202020204" pitchFamily="34" charset="0"/>
              <a:buChar char="•"/>
            </a:pPr>
            <a:r>
              <a:rPr lang="en-US" sz="2000" dirty="0" smtClean="0">
                <a:solidFill>
                  <a:schemeClr val="tx1">
                    <a:lumMod val="65000"/>
                    <a:lumOff val="35000"/>
                  </a:schemeClr>
                </a:solidFill>
                <a:latin typeface="Arial" panose="020B0604020202020204" pitchFamily="34" charset="0"/>
                <a:cs typeface="Arial" panose="020B0604020202020204" pitchFamily="34" charset="0"/>
              </a:rPr>
              <a:t>Local governments were asked to pass resolutions of support (where applicable).   </a:t>
            </a:r>
          </a:p>
          <a:p>
            <a:pPr marL="342900" lvl="0" indent="-342900">
              <a:spcAft>
                <a:spcPts val="1200"/>
              </a:spcAft>
              <a:buFont typeface="Arial" panose="020B0604020202020204" pitchFamily="34" charset="0"/>
              <a:buChar char="•"/>
            </a:pPr>
            <a:r>
              <a:rPr lang="en-US" sz="2000" dirty="0">
                <a:solidFill>
                  <a:schemeClr val="tx1">
                    <a:lumMod val="65000"/>
                    <a:lumOff val="35000"/>
                  </a:schemeClr>
                </a:solidFill>
                <a:latin typeface="Arial" panose="020B0604020202020204" pitchFamily="34" charset="0"/>
                <a:cs typeface="Arial" panose="020B0604020202020204" pitchFamily="34" charset="0"/>
              </a:rPr>
              <a:t>P</a:t>
            </a:r>
            <a:r>
              <a:rPr lang="en-US" sz="2000" dirty="0" smtClean="0">
                <a:solidFill>
                  <a:schemeClr val="tx1">
                    <a:lumMod val="65000"/>
                    <a:lumOff val="35000"/>
                  </a:schemeClr>
                </a:solidFill>
                <a:latin typeface="Arial" panose="020B0604020202020204" pitchFamily="34" charset="0"/>
                <a:cs typeface="Arial" panose="020B0604020202020204" pitchFamily="34" charset="0"/>
              </a:rPr>
              <a:t>rojects were presented to the Board of Transportation for funding approval (February 2018).</a:t>
            </a:r>
            <a:r>
              <a:rPr lang="en-US" sz="2000" dirty="0">
                <a:solidFill>
                  <a:prstClr val="black">
                    <a:lumMod val="65000"/>
                    <a:lumOff val="35000"/>
                  </a:prstClr>
                </a:solidFill>
                <a:latin typeface="Arial" panose="020B0604020202020204" pitchFamily="34" charset="0"/>
                <a:cs typeface="Arial" panose="020B0604020202020204" pitchFamily="34" charset="0"/>
              </a:rPr>
              <a:t> </a:t>
            </a:r>
            <a:endParaRPr lang="en-US" sz="2000" dirty="0" smtClean="0">
              <a:solidFill>
                <a:prstClr val="black">
                  <a:lumMod val="65000"/>
                  <a:lumOff val="35000"/>
                </a:prstClr>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US" sz="2000" dirty="0" smtClean="0">
                <a:solidFill>
                  <a:prstClr val="black">
                    <a:lumMod val="65000"/>
                    <a:lumOff val="35000"/>
                  </a:prstClr>
                </a:solidFill>
                <a:latin typeface="Arial" panose="020B0604020202020204" pitchFamily="34" charset="0"/>
                <a:cs typeface="Arial" panose="020B0604020202020204" pitchFamily="34" charset="0"/>
              </a:rPr>
              <a:t>Upon </a:t>
            </a:r>
            <a:r>
              <a:rPr lang="en-US" sz="2000" dirty="0">
                <a:solidFill>
                  <a:prstClr val="black">
                    <a:lumMod val="65000"/>
                    <a:lumOff val="35000"/>
                  </a:prstClr>
                </a:solidFill>
                <a:latin typeface="Arial" panose="020B0604020202020204" pitchFamily="34" charset="0"/>
                <a:cs typeface="Arial" panose="020B0604020202020204" pitchFamily="34" charset="0"/>
              </a:rPr>
              <a:t>funding approval, projects </a:t>
            </a:r>
            <a:r>
              <a:rPr lang="en-US" sz="2000" dirty="0" smtClean="0">
                <a:solidFill>
                  <a:prstClr val="black">
                    <a:lumMod val="65000"/>
                    <a:lumOff val="35000"/>
                  </a:prstClr>
                </a:solidFill>
                <a:latin typeface="Arial" panose="020B0604020202020204" pitchFamily="34" charset="0"/>
                <a:cs typeface="Arial" panose="020B0604020202020204" pitchFamily="34" charset="0"/>
              </a:rPr>
              <a:t>will </a:t>
            </a:r>
            <a:r>
              <a:rPr lang="en-US" sz="2000" dirty="0">
                <a:solidFill>
                  <a:prstClr val="black">
                    <a:lumMod val="65000"/>
                    <a:lumOff val="35000"/>
                  </a:prstClr>
                </a:solidFill>
                <a:latin typeface="Arial" panose="020B0604020202020204" pitchFamily="34" charset="0"/>
                <a:cs typeface="Arial" panose="020B0604020202020204" pitchFamily="34" charset="0"/>
              </a:rPr>
              <a:t>be programmed for construction in FY 2018 and FY 2019</a:t>
            </a:r>
            <a:r>
              <a:rPr lang="en-US" sz="2000" dirty="0" smtClean="0">
                <a:solidFill>
                  <a:prstClr val="black">
                    <a:lumMod val="65000"/>
                    <a:lumOff val="35000"/>
                  </a:prstClr>
                </a:solidFill>
                <a:latin typeface="Arial" panose="020B0604020202020204" pitchFamily="34" charset="0"/>
                <a:cs typeface="Arial" panose="020B0604020202020204" pitchFamily="34" charset="0"/>
              </a:rPr>
              <a:t>.</a:t>
            </a:r>
            <a:endParaRPr lang="en-US" sz="2000" dirty="0" smtClean="0">
              <a:solidFill>
                <a:schemeClr val="tx1">
                  <a:lumMod val="65000"/>
                  <a:lumOff val="35000"/>
                </a:schemeClr>
              </a:solidFill>
              <a:latin typeface="Arial" panose="020B0604020202020204" pitchFamily="34" charset="0"/>
              <a:cs typeface="Arial" panose="020B0604020202020204" pitchFamily="34" charset="0"/>
            </a:endParaRPr>
          </a:p>
        </p:txBody>
      </p:sp>
      <p:sp>
        <p:nvSpPr>
          <p:cNvPr id="6" name="Text Placeholder 1"/>
          <p:cNvSpPr>
            <a:spLocks noGrp="1"/>
          </p:cNvSpPr>
          <p:nvPr>
            <p:ph type="body" sz="quarter" idx="12"/>
          </p:nvPr>
        </p:nvSpPr>
        <p:spPr/>
        <p:txBody>
          <a:bodyPr/>
          <a:lstStyle/>
          <a:p>
            <a:r>
              <a:rPr lang="en-US" sz="1200" dirty="0" smtClean="0"/>
              <a:t>Mobility Fund – High Impact/Low Cost Projects</a:t>
            </a:r>
            <a:endParaRPr lang="en-US" sz="1200" dirty="0"/>
          </a:p>
        </p:txBody>
      </p:sp>
    </p:spTree>
    <p:extLst>
      <p:ext uri="{BB962C8B-B14F-4D97-AF65-F5344CB8AC3E}">
        <p14:creationId xmlns:p14="http://schemas.microsoft.com/office/powerpoint/2010/main" val="31284006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7ef604a7-ebc4-47af-96e9-7f1ad444f50a" ContentTypeId="0x0101009148F5A04DDD49CBA7127AADA5FB792B00AADE34325A8B49CDA8BB4DB53328F214" PreviousValue="false"/>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EE7069B8A6D6C641B3CB665A60392103" ma:contentTypeVersion="25" ma:contentTypeDescription="Upload an image." ma:contentTypeScope="" ma:versionID="5bd420e1fa929b6cde1499e98b1774b5">
  <xsd:schema xmlns:xsd="http://www.w3.org/2001/XMLSchema" xmlns:xs="http://www.w3.org/2001/XMLSchema" xmlns:p="http://schemas.microsoft.com/office/2006/metadata/properties" xmlns:ns1="http://schemas.microsoft.com/sharepoint/v3" xmlns:ns2="BB67B8F7-63B1-4DD1-BD7F-43855AE83E4D" xmlns:ns4="084f7c45-40c1-4552-b9db-b0297b44ff26" xmlns:ns5="bb67b8f7-63b1-4dd1-bd7f-43855ae83e4d" xmlns:ns6="725b9b1f-91c5-4804-815f-3b5f0ffb0426" targetNamespace="http://schemas.microsoft.com/office/2006/metadata/properties" ma:root="true" ma:fieldsID="f24342260d08b0ad072318ae26edee85" ns1:_="" ns2:_="" ns4:_="" ns5:_="" ns6:_="">
    <xsd:import namespace="http://schemas.microsoft.com/sharepoint/v3"/>
    <xsd:import namespace="BB67B8F7-63B1-4DD1-BD7F-43855AE83E4D"/>
    <xsd:import namespace="084f7c45-40c1-4552-b9db-b0297b44ff26"/>
    <xsd:import namespace="bb67b8f7-63b1-4dd1-bd7f-43855ae83e4d"/>
    <xsd:import namespace="725b9b1f-91c5-4804-815f-3b5f0ffb0426"/>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4:TaxCatchAll" minOccurs="0"/>
                <xsd:element ref="ns4:da523fd3740241199a34d402e63771f7" minOccurs="0"/>
                <xsd:element ref="ns5:Category"/>
                <xsd:element ref="ns4:p9e26a8c28404ce9b38fa889d42538da" minOccurs="0"/>
                <xsd:element ref="ns6:_dlc_DocId" minOccurs="0"/>
                <xsd:element ref="ns6:_dlc_DocIdUrl" minOccurs="0"/>
                <xsd:element ref="ns6: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BB67B8F7-63B1-4DD1-BD7F-43855AE83E4D"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4"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084f7c45-40c1-4552-b9db-b0297b44ff26"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a9ba5-cf43-4263-9f56-a029298e0666}" ma:internalName="TaxCatchAll" ma:showField="CatchAllData" ma:web="725b9b1f-91c5-4804-815f-3b5f0ffb0426">
      <xsd:complexType>
        <xsd:complexContent>
          <xsd:extension base="dms:MultiChoiceLookup">
            <xsd:sequence>
              <xsd:element name="Value" type="dms:Lookup" maxOccurs="unbounded" minOccurs="0" nillable="true"/>
            </xsd:sequence>
          </xsd:extension>
        </xsd:complexContent>
      </xsd:complexType>
    </xsd:element>
    <xsd:element name="da523fd3740241199a34d402e63771f7" ma:index="27" nillable="true" ma:taxonomy="true" ma:internalName="da523fd3740241199a34d402e63771f7" ma:taxonomyFieldName="Data_x0020_Security_x0020_Classification" ma:displayName="Data Security Classification" ma:default="" ma:fieldId="{da523fd3-7402-4119-9a34-d402e63771f7}" ma:sspId="7ef604a7-ebc4-47af-96e9-7f1ad444f50a" ma:termSetId="191f5913-cb04-4caa-b768-2dce4110a145" ma:anchorId="00000000-0000-0000-0000-000000000000" ma:open="false" ma:isKeyword="false">
      <xsd:complexType>
        <xsd:sequence>
          <xsd:element ref="pc:Terms" minOccurs="0" maxOccurs="1"/>
        </xsd:sequence>
      </xsd:complexType>
    </xsd:element>
    <xsd:element name="p9e26a8c28404ce9b38fa889d42538da" ma:index="30" nillable="true" ma:taxonomy="true" ma:internalName="p9e26a8c28404ce9b38fa889d42538da" ma:taxonomyFieldName="Business_x0020_Content_x0020_Type" ma:displayName="Business Content Type" ma:default="" ma:fieldId="{99e26a8c-2840-4ce9-b38f-a889d42538da}" ma:sspId="7ef604a7-ebc4-47af-96e9-7f1ad444f50a" ma:termSetId="2ff7b169-9fb2-40a6-ac65-07cdb4f286fd"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b67b8f7-63b1-4dd1-bd7f-43855ae83e4d" elementFormDefault="qualified">
    <xsd:import namespace="http://schemas.microsoft.com/office/2006/documentManagement/types"/>
    <xsd:import namespace="http://schemas.microsoft.com/office/infopath/2007/PartnerControls"/>
    <xsd:element name="Category" ma:index="29" ma:displayName="Category" ma:format="Dropdown" ma:internalName="Category">
      <xsd:simpleType>
        <xsd:restriction base="dms:Choice">
          <xsd:enumeration value="Powerpoint Templates"/>
          <xsd:enumeration value="Content Templates"/>
        </xsd:restriction>
      </xsd:simpleType>
    </xsd:element>
  </xsd:schema>
  <xsd:schema xmlns:xsd="http://www.w3.org/2001/XMLSchema" xmlns:xs="http://www.w3.org/2001/XMLSchema" xmlns:dms="http://schemas.microsoft.com/office/2006/documentManagement/types" xmlns:pc="http://schemas.microsoft.com/office/infopath/2007/PartnerControls" targetNamespace="725b9b1f-91c5-4804-815f-3b5f0ffb0426" elementFormDefault="qualified">
    <xsd:import namespace="http://schemas.microsoft.com/office/2006/documentManagement/types"/>
    <xsd:import namespace="http://schemas.microsoft.com/office/infopath/2007/PartnerControls"/>
    <xsd:element name="_dlc_DocId" ma:index="31" nillable="true" ma:displayName="Document ID Value" ma:description="The value of the document ID assigned to this item." ma:internalName="_dlc_DocId" ma:readOnly="true">
      <xsd:simpleType>
        <xsd:restriction base="dms:Text"/>
      </xsd:simpleType>
    </xsd:element>
    <xsd:element name="_dlc_DocIdUrl" ma:index="3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33"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a523fd3740241199a34d402e63771f7 xmlns="084f7c45-40c1-4552-b9db-b0297b44ff26">
      <Terms xmlns="http://schemas.microsoft.com/office/infopath/2007/PartnerControls"/>
    </da523fd3740241199a34d402e63771f7>
    <Category xmlns="bb67b8f7-63b1-4dd1-bd7f-43855ae83e4d">Powerpoint Templates</Category>
    <ImageCreateDate xmlns="BB67B8F7-63B1-4DD1-BD7F-43855AE83E4D" xsi:nil="true"/>
    <p9e26a8c28404ce9b38fa889d42538da xmlns="084f7c45-40c1-4552-b9db-b0297b44ff26">
      <Terms xmlns="http://schemas.microsoft.com/office/infopath/2007/PartnerControls"/>
    </p9e26a8c28404ce9b38fa889d42538da>
    <TaxCatchAll xmlns="084f7c45-40c1-4552-b9db-b0297b44ff26"/>
    <_dlc_DocId xmlns="725b9b1f-91c5-4804-815f-3b5f0ffb0426">INSIDE-161-15</_dlc_DocId>
    <_dlc_DocIdUrl xmlns="725b9b1f-91c5-4804-815f-3b5f0ffb0426">
      <Url>https://inside.ncdot.gov/Business/_layouts/15/DocIdRedir.aspx?ID=INSIDE-161-15</Url>
      <Description>INSIDE-161-15</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FC776FEB-8B64-4BA2-B53C-8C3BC741002D}">
  <ds:schemaRefs>
    <ds:schemaRef ds:uri="Microsoft.SharePoint.Taxonomy.ContentTypeSync"/>
  </ds:schemaRefs>
</ds:datastoreItem>
</file>

<file path=customXml/itemProps2.xml><?xml version="1.0" encoding="utf-8"?>
<ds:datastoreItem xmlns:ds="http://schemas.openxmlformats.org/officeDocument/2006/customXml" ds:itemID="{EA84BA48-11F1-4178-AB9F-EAFA364EE8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B67B8F7-63B1-4DD1-BD7F-43855AE83E4D"/>
    <ds:schemaRef ds:uri="084f7c45-40c1-4552-b9db-b0297b44ff26"/>
    <ds:schemaRef ds:uri="bb67b8f7-63b1-4dd1-bd7f-43855ae83e4d"/>
    <ds:schemaRef ds:uri="725b9b1f-91c5-4804-815f-3b5f0ffb04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9DC4630-270D-46C0-A49F-98B7CB7315F5}">
  <ds:schemaRefs>
    <ds:schemaRef ds:uri="http://schemas.microsoft.com/office/2006/documentManagement/types"/>
    <ds:schemaRef ds:uri="http://schemas.microsoft.com/office/2006/metadata/properties"/>
    <ds:schemaRef ds:uri="http://schemas.microsoft.com/office/infopath/2007/PartnerControls"/>
    <ds:schemaRef ds:uri="084f7c45-40c1-4552-b9db-b0297b44ff26"/>
    <ds:schemaRef ds:uri="http://purl.org/dc/elements/1.1/"/>
    <ds:schemaRef ds:uri="BB67B8F7-63B1-4DD1-BD7F-43855AE83E4D"/>
    <ds:schemaRef ds:uri="http://purl.org/dc/dcmitype/"/>
    <ds:schemaRef ds:uri="http://schemas.microsoft.com/sharepoint/v3"/>
    <ds:schemaRef ds:uri="http://schemas.openxmlformats.org/package/2006/metadata/core-properties"/>
    <ds:schemaRef ds:uri="http://purl.org/dc/terms/"/>
    <ds:schemaRef ds:uri="725b9b1f-91c5-4804-815f-3b5f0ffb0426"/>
    <ds:schemaRef ds:uri="bb67b8f7-63b1-4dd1-bd7f-43855ae83e4d"/>
    <ds:schemaRef ds:uri="http://www.w3.org/XML/1998/namespace"/>
  </ds:schemaRefs>
</ds:datastoreItem>
</file>

<file path=customXml/itemProps4.xml><?xml version="1.0" encoding="utf-8"?>
<ds:datastoreItem xmlns:ds="http://schemas.openxmlformats.org/officeDocument/2006/customXml" ds:itemID="{72B616C0-77A5-4E4D-B8A6-7A18F25518E7}">
  <ds:schemaRefs>
    <ds:schemaRef ds:uri="http://schemas.microsoft.com/sharepoint/v3/contenttype/forms"/>
  </ds:schemaRefs>
</ds:datastoreItem>
</file>

<file path=customXml/itemProps5.xml><?xml version="1.0" encoding="utf-8"?>
<ds:datastoreItem xmlns:ds="http://schemas.openxmlformats.org/officeDocument/2006/customXml" ds:itemID="{BC72FD26-D5C4-4095-9D68-90E5DE7B63EF}">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NCDOT_Official_PowerPoint_Template_4x3</Template>
  <TotalTime>1702</TotalTime>
  <Words>1817</Words>
  <Application>Microsoft Office PowerPoint</Application>
  <PresentationFormat>On-screen Show (4:3)</PresentationFormat>
  <Paragraphs>322</Paragraphs>
  <Slides>20</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MS PGothic</vt:lpstr>
      <vt:lpstr>MS PGothic</vt:lpstr>
      <vt:lpstr>Arial</vt:lpstr>
      <vt:lpstr>Calibri</vt:lpstr>
      <vt:lpstr>Office Theme</vt:lpstr>
      <vt:lpstr>Mobility Fund High Impact/Low Cost Projects: Cape Fear RPO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NC Deparment of Transportation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Sturdivant, Darius D</dc:creator>
  <cp:keywords>PowerPoint, template, 4x3, official, presentation</cp:keywords>
  <dc:description/>
  <cp:lastModifiedBy>Windows User</cp:lastModifiedBy>
  <cp:revision>82</cp:revision>
  <cp:lastPrinted>2018-02-05T14:30:23Z</cp:lastPrinted>
  <dcterms:created xsi:type="dcterms:W3CDTF">2018-01-19T19:58:34Z</dcterms:created>
  <dcterms:modified xsi:type="dcterms:W3CDTF">2018-02-07T17:01:01Z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0x0101009148F5A04DDD49CBA7127AADA5FB792B00AADE34325A8B49CDA8BB4DB53328F21400EE7069B8A6D6C641B3CB665A60392103</vt:lpwstr>
  </property>
  <property fmtid="{D5CDD505-2E9C-101B-9397-08002B2CF9AE}" pid="3" name="_dlc_DocIdItemGuid">
    <vt:lpwstr>05a495ec-0491-4e1f-99aa-0280a0726d24</vt:lpwstr>
  </property>
  <property fmtid="{D5CDD505-2E9C-101B-9397-08002B2CF9AE}" pid="4" name="Business Content Type">
    <vt:lpwstr/>
  </property>
  <property fmtid="{D5CDD505-2E9C-101B-9397-08002B2CF9AE}" pid="5" name="Data Security Classification">
    <vt:lpwstr/>
  </property>
</Properties>
</file>